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1"/>
    <p:sldMasterId id="2147483672" r:id="rId2"/>
    <p:sldMasterId id="2147483684" r:id="rId3"/>
  </p:sldMasterIdLst>
  <p:notesMasterIdLst>
    <p:notesMasterId r:id="rId14"/>
  </p:notesMasterIdLst>
  <p:handoutMasterIdLst>
    <p:handoutMasterId r:id="rId15"/>
  </p:handoutMasterIdLst>
  <p:sldIdLst>
    <p:sldId id="256" r:id="rId4"/>
    <p:sldId id="262" r:id="rId5"/>
    <p:sldId id="375" r:id="rId6"/>
    <p:sldId id="376" r:id="rId7"/>
    <p:sldId id="264" r:id="rId8"/>
    <p:sldId id="318" r:id="rId9"/>
    <p:sldId id="345" r:id="rId10"/>
    <p:sldId id="346" r:id="rId11"/>
    <p:sldId id="348" r:id="rId12"/>
    <p:sldId id="374" r:id="rId13"/>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8432"/>
    <a:srgbClr val="7F7F7F"/>
    <a:srgbClr val="99993E"/>
    <a:srgbClr val="2D472D"/>
    <a:srgbClr val="472D2D"/>
    <a:srgbClr val="472D36"/>
    <a:srgbClr val="472D35"/>
    <a:srgbClr val="7F4D05"/>
    <a:srgbClr val="646561"/>
    <a:srgbClr val="3269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14"/>
    <p:restoredTop sz="82416" autoAdjust="0"/>
  </p:normalViewPr>
  <p:slideViewPr>
    <p:cSldViewPr snapToGrid="0" snapToObjects="1">
      <p:cViewPr>
        <p:scale>
          <a:sx n="66" d="100"/>
          <a:sy n="66" d="100"/>
        </p:scale>
        <p:origin x="-582"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snapToObjects="1">
      <p:cViewPr varScale="1">
        <p:scale>
          <a:sx n="53" d="100"/>
          <a:sy n="53" d="100"/>
        </p:scale>
        <p:origin x="-2808" y="-9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4F06F120-EE29-40C7-A6AB-338047D8CB62}" type="datetimeFigureOut">
              <a:rPr lang="en-US" smtClean="0"/>
              <a:t>3/21/2017</a:t>
            </a:fld>
            <a:endParaRPr lang="en-US" dirty="0"/>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FA75AB04-D092-4F67-B3ED-3FBD00CABAE4}" type="slidenum">
              <a:rPr lang="en-US" smtClean="0"/>
              <a:t>‹#›</a:t>
            </a:fld>
            <a:endParaRPr lang="en-US" dirty="0"/>
          </a:p>
        </p:txBody>
      </p:sp>
    </p:spTree>
    <p:extLst>
      <p:ext uri="{BB962C8B-B14F-4D97-AF65-F5344CB8AC3E}">
        <p14:creationId xmlns:p14="http://schemas.microsoft.com/office/powerpoint/2010/main" val="2216088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atin typeface="Franklin Gothic Book" panose="020B0503020102020204" pitchFamily="34" charset="0"/>
              </a:defRPr>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atin typeface="Franklin Gothic Book" panose="020B0503020102020204" pitchFamily="34" charset="0"/>
              </a:defRPr>
            </a:lvl1pPr>
          </a:lstStyle>
          <a:p>
            <a:fld id="{F94A0F78-1892-4A08-B4C7-C115F98F2D0E}" type="datetimeFigureOut">
              <a:rPr lang="en-US" smtClean="0"/>
              <a:pPr/>
              <a:t>3/21/2017</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atin typeface="Franklin Gothic Book" panose="020B0503020102020204" pitchFamily="34" charset="0"/>
              </a:defRPr>
            </a:lvl1pPr>
          </a:lstStyle>
          <a:p>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atin typeface="Franklin Gothic Book" panose="020B0503020102020204" pitchFamily="34" charset="0"/>
              </a:defRPr>
            </a:lvl1pPr>
          </a:lstStyle>
          <a:p>
            <a:fld id="{4AF6705D-F226-4D4D-931F-ECFDC36EE3C5}" type="slidenum">
              <a:rPr lang="en-US" smtClean="0"/>
              <a:pPr/>
              <a:t>‹#›</a:t>
            </a:fld>
            <a:endParaRPr lang="en-US" dirty="0"/>
          </a:p>
        </p:txBody>
      </p:sp>
    </p:spTree>
    <p:extLst>
      <p:ext uri="{BB962C8B-B14F-4D97-AF65-F5344CB8AC3E}">
        <p14:creationId xmlns:p14="http://schemas.microsoft.com/office/powerpoint/2010/main" val="3744814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200" kern="1200">
        <a:solidFill>
          <a:schemeClr val="tx1"/>
        </a:solidFill>
        <a:latin typeface="Franklin Gothic Book" panose="020B0503020102020204" pitchFamily="34" charset="0"/>
        <a:ea typeface="+mn-ea"/>
        <a:cs typeface="+mn-cs"/>
      </a:defRPr>
    </a:lvl2pPr>
    <a:lvl3pPr marL="914400" algn="l" defTabSz="914400" rtl="0" eaLnBrk="1" latinLnBrk="0" hangingPunct="1">
      <a:defRPr sz="1200" kern="1200">
        <a:solidFill>
          <a:schemeClr val="tx1"/>
        </a:solidFill>
        <a:latin typeface="Franklin Gothic Book" panose="020B0503020102020204" pitchFamily="34" charset="0"/>
        <a:ea typeface="+mn-ea"/>
        <a:cs typeface="+mn-cs"/>
      </a:defRPr>
    </a:lvl3pPr>
    <a:lvl4pPr marL="1371600" algn="l" defTabSz="914400" rtl="0" eaLnBrk="1" latinLnBrk="0" hangingPunct="1">
      <a:defRPr sz="1200" kern="1200">
        <a:solidFill>
          <a:schemeClr val="tx1"/>
        </a:solidFill>
        <a:latin typeface="Franklin Gothic Book" panose="020B0503020102020204" pitchFamily="34" charset="0"/>
        <a:ea typeface="+mn-ea"/>
        <a:cs typeface="+mn-cs"/>
      </a:defRPr>
    </a:lvl4pPr>
    <a:lvl5pPr marL="1828800" algn="l" defTabSz="914400" rtl="0" eaLnBrk="1" latinLnBrk="0" hangingPunct="1">
      <a:defRPr sz="1200" kern="1200">
        <a:solidFill>
          <a:schemeClr val="tx1"/>
        </a:solidFill>
        <a:latin typeface="Franklin Gothic Book" panose="020B05030201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This presentation will</a:t>
            </a:r>
            <a:r>
              <a:rPr lang="en-US" sz="1000" baseline="0" dirty="0" smtClean="0"/>
              <a:t> be general overview of Anemia, and includes the information on the causes and consequences of anemia, a description of anemia as a global health problem, and interventions to address anemia. </a:t>
            </a:r>
            <a:endParaRPr lang="en-US" sz="1000"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1</a:t>
            </a:fld>
            <a:endParaRPr lang="en-US" dirty="0"/>
          </a:p>
        </p:txBody>
      </p:sp>
    </p:spTree>
    <p:extLst>
      <p:ext uri="{BB962C8B-B14F-4D97-AF65-F5344CB8AC3E}">
        <p14:creationId xmlns:p14="http://schemas.microsoft.com/office/powerpoint/2010/main" val="1010499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 questions?</a:t>
            </a:r>
            <a:endParaRPr lang="en-US"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10</a:t>
            </a:fld>
            <a:endParaRPr lang="en-US" dirty="0"/>
          </a:p>
        </p:txBody>
      </p:sp>
    </p:spTree>
    <p:extLst>
      <p:ext uri="{BB962C8B-B14F-4D97-AF65-F5344CB8AC3E}">
        <p14:creationId xmlns:p14="http://schemas.microsoft.com/office/powerpoint/2010/main" val="498755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sz="1000" dirty="0"/>
              <a:t>Anemia is a </a:t>
            </a:r>
            <a:r>
              <a:rPr lang="en-US" sz="1000" dirty="0" smtClean="0"/>
              <a:t>condition</a:t>
            </a:r>
            <a:r>
              <a:rPr lang="en-US" sz="1000" baseline="0" dirty="0" smtClean="0"/>
              <a:t> </a:t>
            </a:r>
            <a:r>
              <a:rPr lang="en-US" sz="1000" dirty="0" smtClean="0"/>
              <a:t>characterized </a:t>
            </a:r>
            <a:r>
              <a:rPr lang="en-US" sz="1000" dirty="0"/>
              <a:t>by low levels of hemoglobin concentration or red-cell count. </a:t>
            </a:r>
          </a:p>
          <a:p>
            <a:pPr marL="174982" indent="-174982">
              <a:buFont typeface="Arial" panose="020B0604020202020204" pitchFamily="34" charset="0"/>
              <a:buChar char="•"/>
            </a:pPr>
            <a:r>
              <a:rPr lang="en-US" sz="1000" dirty="0"/>
              <a:t>Hemoglobin is the protein in red blood cells that carries oxygen from the lungs to the rest of the </a:t>
            </a:r>
            <a:r>
              <a:rPr lang="en-US" sz="1000" dirty="0" smtClean="0"/>
              <a:t>body, where it</a:t>
            </a:r>
            <a:r>
              <a:rPr lang="en-US" sz="1000" baseline="0" dirty="0" smtClean="0"/>
              <a:t> is needed for essential body functions</a:t>
            </a:r>
            <a:r>
              <a:rPr lang="en-US" sz="1000" dirty="0" smtClean="0"/>
              <a:t>. </a:t>
            </a:r>
            <a:endParaRPr lang="en-US" sz="1000" dirty="0"/>
          </a:p>
          <a:p>
            <a:pPr marL="174982" indent="-174982">
              <a:buFont typeface="Arial" panose="020B0604020202020204" pitchFamily="34" charset="0"/>
              <a:buChar char="•"/>
            </a:pPr>
            <a:r>
              <a:rPr lang="en-US" sz="1000" dirty="0" smtClean="0"/>
              <a:t>If hemoglobin</a:t>
            </a:r>
            <a:r>
              <a:rPr lang="en-US" sz="1000" baseline="0" dirty="0" smtClean="0"/>
              <a:t> is low, it </a:t>
            </a:r>
            <a:r>
              <a:rPr lang="en-US" sz="1000" dirty="0" smtClean="0"/>
              <a:t>causes </a:t>
            </a:r>
            <a:r>
              <a:rPr lang="en-US" sz="1000" dirty="0"/>
              <a:t>impairment in meeting the oxygen demands of </a:t>
            </a:r>
            <a:r>
              <a:rPr lang="en-US" sz="1000" dirty="0" smtClean="0"/>
              <a:t>body’s tissues</a:t>
            </a:r>
            <a:r>
              <a:rPr lang="en-US" sz="1000" baseline="0" dirty="0" smtClean="0"/>
              <a:t>, and can thus result in negative health consequences. </a:t>
            </a:r>
          </a:p>
          <a:p>
            <a:pPr marL="174982" indent="-174982">
              <a:buFont typeface="Arial" panose="020B0604020202020204" pitchFamily="34" charset="0"/>
              <a:buChar char="•"/>
            </a:pPr>
            <a:r>
              <a:rPr lang="en-US" sz="1000" baseline="0" dirty="0" smtClean="0"/>
              <a:t>Anemia is a major public health problem across the world. </a:t>
            </a:r>
            <a:endParaRPr lang="en-US" sz="1000"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2</a:t>
            </a:fld>
            <a:endParaRPr lang="en-US" dirty="0"/>
          </a:p>
        </p:txBody>
      </p:sp>
    </p:spTree>
    <p:extLst>
      <p:ext uri="{BB962C8B-B14F-4D97-AF65-F5344CB8AC3E}">
        <p14:creationId xmlns:p14="http://schemas.microsoft.com/office/powerpoint/2010/main" val="413540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982" indent="-174982">
              <a:buFont typeface="Arial" panose="020B0604020202020204" pitchFamily="34" charset="0"/>
              <a:buChar char="•"/>
            </a:pPr>
            <a:r>
              <a:rPr lang="en-US" sz="1000" dirty="0"/>
              <a:t>Anemia is a </a:t>
            </a:r>
            <a:r>
              <a:rPr lang="en-US" sz="1000" dirty="0" smtClean="0"/>
              <a:t>caused</a:t>
            </a:r>
            <a:r>
              <a:rPr lang="en-US" sz="1000" baseline="0" dirty="0" smtClean="0"/>
              <a:t> </a:t>
            </a:r>
            <a:r>
              <a:rPr lang="en-US" sz="1000" dirty="0" smtClean="0"/>
              <a:t>multiple </a:t>
            </a:r>
            <a:r>
              <a:rPr lang="en-US" sz="1000" dirty="0"/>
              <a:t>factors that can be grouped into four major categories: </a:t>
            </a:r>
            <a:r>
              <a:rPr lang="en-US" sz="1000" dirty="0" smtClean="0"/>
              <a:t>deficient</a:t>
            </a:r>
            <a:r>
              <a:rPr lang="en-US" sz="1000" baseline="0" dirty="0" smtClean="0"/>
              <a:t> diet (</a:t>
            </a:r>
            <a:r>
              <a:rPr lang="en-US" sz="1000" dirty="0" smtClean="0"/>
              <a:t>micronutrient deficiencies),</a:t>
            </a:r>
            <a:r>
              <a:rPr lang="en-US" sz="1000" dirty="0"/>
              <a:t> infections (especially malaria and helminths), genetic blood disorders, and inflammation.  </a:t>
            </a:r>
            <a:endParaRPr lang="en-US" sz="1000" b="1" dirty="0" smtClean="0"/>
          </a:p>
          <a:p>
            <a:pPr marL="174982" indent="-174982">
              <a:buFont typeface="Arial" panose="020B0604020202020204" pitchFamily="34" charset="0"/>
              <a:buChar char="•"/>
            </a:pPr>
            <a:r>
              <a:rPr lang="en-US" sz="1000" b="1" dirty="0" smtClean="0"/>
              <a:t>Diet/nutritional</a:t>
            </a:r>
            <a:r>
              <a:rPr lang="en-US" sz="1000" b="1" baseline="0" dirty="0" smtClean="0"/>
              <a:t> deficiencies</a:t>
            </a:r>
            <a:r>
              <a:rPr lang="en-US" sz="1000" baseline="0" dirty="0" smtClean="0"/>
              <a:t>, result from an inadequate intake or absorption of micronutrients needed to produce and synthesize red blood cells. Deficiencies in iron, vitamin A, zinc, folate, and vitamin B12 can directly or indirectly cause anemia through various mechanisms, including inhibition of red blood cell production,</a:t>
            </a:r>
            <a:r>
              <a:rPr lang="en-US" sz="1000" dirty="0"/>
              <a:t> poor absorption or excessive loss of these vitamins/minerals, and</a:t>
            </a:r>
            <a:r>
              <a:rPr lang="en-US" sz="1000" baseline="0" dirty="0" smtClean="0"/>
              <a:t> </a:t>
            </a:r>
            <a:r>
              <a:rPr lang="en-US" sz="1000" dirty="0"/>
              <a:t>increased risk and severity of infections.</a:t>
            </a:r>
            <a:endParaRPr lang="en-US" sz="1000" baseline="0" dirty="0" smtClean="0"/>
          </a:p>
          <a:p>
            <a:pPr marL="174982" indent="-174982">
              <a:buFont typeface="Arial" panose="020B0604020202020204" pitchFamily="34" charset="0"/>
              <a:buChar char="•"/>
            </a:pPr>
            <a:r>
              <a:rPr lang="en-US" sz="1000" b="1" baseline="0" dirty="0" smtClean="0"/>
              <a:t>Malaria</a:t>
            </a:r>
            <a:r>
              <a:rPr lang="en-US" sz="1000" baseline="0" dirty="0" smtClean="0"/>
              <a:t>: </a:t>
            </a:r>
            <a:r>
              <a:rPr lang="en-US" sz="1000" dirty="0"/>
              <a:t>Malaria causes anemia by destroying red blood </a:t>
            </a:r>
            <a:r>
              <a:rPr lang="en-US" sz="1000" dirty="0" smtClean="0"/>
              <a:t>cells</a:t>
            </a:r>
            <a:r>
              <a:rPr lang="en-US" sz="1000" baseline="0" dirty="0" smtClean="0"/>
              <a:t> and</a:t>
            </a:r>
            <a:r>
              <a:rPr lang="en-US" sz="1000" dirty="0" smtClean="0"/>
              <a:t> </a:t>
            </a:r>
            <a:r>
              <a:rPr lang="en-US" sz="1000" dirty="0"/>
              <a:t>decreasing the production of new red blood cells, which also leads to iron deficiency, and general inflammation. Children under 5 years of age and pregnant women are at a much higher risk for contracting malaria and becoming seriously ill.</a:t>
            </a:r>
            <a:endParaRPr lang="en-US" sz="1000" baseline="0" dirty="0" smtClean="0"/>
          </a:p>
          <a:p>
            <a:pPr marL="174982" indent="-174982">
              <a:buFont typeface="Arial" panose="020B0604020202020204" pitchFamily="34" charset="0"/>
              <a:buChar char="•"/>
            </a:pPr>
            <a:r>
              <a:rPr lang="en-US" sz="1000" b="1" baseline="0" dirty="0" smtClean="0"/>
              <a:t>Helminths</a:t>
            </a:r>
            <a:r>
              <a:rPr lang="en-US" sz="1000" baseline="0" dirty="0" smtClean="0"/>
              <a:t>: </a:t>
            </a:r>
            <a:r>
              <a:rPr lang="en-US" sz="1000" dirty="0" smtClean="0"/>
              <a:t>Helminths</a:t>
            </a:r>
            <a:r>
              <a:rPr lang="en-US" sz="1000" baseline="0" dirty="0" smtClean="0"/>
              <a:t> (</a:t>
            </a:r>
            <a:r>
              <a:rPr lang="en-US" sz="1000" dirty="0" smtClean="0"/>
              <a:t>Ascaris</a:t>
            </a:r>
            <a:r>
              <a:rPr lang="en-US" sz="1000" dirty="0"/>
              <a:t>, Trichuris, or </a:t>
            </a:r>
            <a:r>
              <a:rPr lang="en-US" sz="1000" dirty="0" smtClean="0"/>
              <a:t>hookworm), cause blood </a:t>
            </a:r>
            <a:r>
              <a:rPr lang="en-US" sz="1000" dirty="0"/>
              <a:t>loss in the gastrointestinal system </a:t>
            </a:r>
            <a:r>
              <a:rPr lang="en-US" sz="1000" dirty="0" smtClean="0"/>
              <a:t>and thus interfere </a:t>
            </a:r>
            <a:r>
              <a:rPr lang="en-US" sz="1000" dirty="0"/>
              <a:t>with the absorption of nutrients, </a:t>
            </a:r>
            <a:r>
              <a:rPr lang="en-US" sz="1000" dirty="0" smtClean="0"/>
              <a:t>suppress </a:t>
            </a:r>
            <a:r>
              <a:rPr lang="en-US" sz="1000" dirty="0"/>
              <a:t>appetite, and </a:t>
            </a:r>
            <a:r>
              <a:rPr lang="en-US" sz="1000" dirty="0" smtClean="0"/>
              <a:t>contribute</a:t>
            </a:r>
            <a:r>
              <a:rPr lang="en-US" sz="1000" baseline="0" dirty="0" smtClean="0"/>
              <a:t> to </a:t>
            </a:r>
            <a:r>
              <a:rPr lang="en-US" sz="1000" dirty="0" smtClean="0"/>
              <a:t>general inflammation,</a:t>
            </a:r>
            <a:r>
              <a:rPr lang="en-US" sz="1000" baseline="0" dirty="0" smtClean="0"/>
              <a:t> which results in anemia. </a:t>
            </a:r>
            <a:r>
              <a:rPr lang="en-US" sz="1000" dirty="0" smtClean="0"/>
              <a:t>Hookworm</a:t>
            </a:r>
            <a:r>
              <a:rPr lang="en-US" sz="1000" baseline="0" dirty="0" smtClean="0"/>
              <a:t> </a:t>
            </a:r>
            <a:r>
              <a:rPr lang="en-US" sz="1000" dirty="0" smtClean="0"/>
              <a:t>is </a:t>
            </a:r>
            <a:r>
              <a:rPr lang="en-US" sz="1000" dirty="0"/>
              <a:t>likely the main STH contributing to anemia. </a:t>
            </a:r>
            <a:r>
              <a:rPr lang="en-US" sz="1000" dirty="0" smtClean="0"/>
              <a:t>Schistosomiasis </a:t>
            </a:r>
            <a:r>
              <a:rPr lang="en-US" sz="1000" dirty="0"/>
              <a:t>causes </a:t>
            </a:r>
            <a:r>
              <a:rPr lang="en-US" sz="1000" dirty="0" smtClean="0"/>
              <a:t>anemia</a:t>
            </a:r>
            <a:r>
              <a:rPr lang="en-US" sz="1000" baseline="0" dirty="0" smtClean="0"/>
              <a:t> through </a:t>
            </a:r>
            <a:r>
              <a:rPr lang="en-US" sz="1000" dirty="0" smtClean="0"/>
              <a:t>blood </a:t>
            </a:r>
            <a:r>
              <a:rPr lang="en-US" sz="1000" dirty="0"/>
              <a:t>loss, red blood cell </a:t>
            </a:r>
            <a:r>
              <a:rPr lang="en-US" sz="1000" dirty="0" smtClean="0"/>
              <a:t>destruction, </a:t>
            </a:r>
            <a:r>
              <a:rPr lang="en-US" sz="1000" dirty="0"/>
              <a:t>immune mechanisms, </a:t>
            </a:r>
            <a:r>
              <a:rPr lang="en-US" sz="1000" dirty="0" smtClean="0"/>
              <a:t>and </a:t>
            </a:r>
            <a:r>
              <a:rPr lang="en-US" sz="1000" dirty="0"/>
              <a:t>general inflammation. </a:t>
            </a:r>
            <a:endParaRPr lang="en-US" sz="1000" baseline="0" dirty="0" smtClean="0"/>
          </a:p>
          <a:p>
            <a:pPr marL="174982" indent="-174982">
              <a:buFont typeface="Arial" panose="020B0604020202020204" pitchFamily="34" charset="0"/>
              <a:buChar char="•"/>
            </a:pPr>
            <a:r>
              <a:rPr lang="en-US" sz="1000" b="1" baseline="0" dirty="0" smtClean="0"/>
              <a:t>Genetics</a:t>
            </a:r>
            <a:r>
              <a:rPr lang="en-US" sz="1000" baseline="0" dirty="0" smtClean="0"/>
              <a:t>: </a:t>
            </a:r>
            <a:r>
              <a:rPr lang="en-US" sz="1000" dirty="0"/>
              <a:t>Genetic red blood cell disorders—resulting in abnormalities in the function, structure, or production of red blood cells—can cause anemia. Worldwide, approximately 11 percent of anemia is attributable to genetic red blood cell disorders, including the thalassemias and thalassemia trait, sickle cell disorders and sickle cell trait, glucose-6-phosphate deficiency (G6PD), other hemoglobinopathies and hemolytic anemias.</a:t>
            </a:r>
            <a:endParaRPr lang="en-US" sz="1000" baseline="0" dirty="0" smtClean="0"/>
          </a:p>
          <a:p>
            <a:pPr marL="174982" indent="-174982">
              <a:buFont typeface="Arial" panose="020B0604020202020204" pitchFamily="34" charset="0"/>
              <a:buChar char="•"/>
            </a:pPr>
            <a:r>
              <a:rPr lang="en-US" sz="1000" b="1" dirty="0"/>
              <a:t>Inflammation</a:t>
            </a:r>
            <a:r>
              <a:rPr lang="en-US" sz="1000" dirty="0"/>
              <a:t>: </a:t>
            </a:r>
            <a:r>
              <a:rPr lang="en-US" sz="1000" dirty="0" smtClean="0"/>
              <a:t>Inflammation</a:t>
            </a:r>
            <a:r>
              <a:rPr lang="en-US" sz="1000" baseline="0" dirty="0" smtClean="0"/>
              <a:t> </a:t>
            </a:r>
            <a:r>
              <a:rPr lang="en-US" sz="1000" dirty="0" smtClean="0"/>
              <a:t>occurs </a:t>
            </a:r>
            <a:r>
              <a:rPr lang="en-US" sz="1000" dirty="0"/>
              <a:t>with chronic </a:t>
            </a:r>
            <a:r>
              <a:rPr lang="en-US" sz="1000" dirty="0" smtClean="0"/>
              <a:t>infection </a:t>
            </a:r>
            <a:r>
              <a:rPr lang="en-US" sz="1000" dirty="0"/>
              <a:t>or </a:t>
            </a:r>
            <a:r>
              <a:rPr lang="en-US" sz="1000" dirty="0" smtClean="0"/>
              <a:t>trauma,</a:t>
            </a:r>
            <a:r>
              <a:rPr lang="en-US" sz="1000" baseline="0" dirty="0" smtClean="0"/>
              <a:t> which can lead to inflammation. </a:t>
            </a:r>
            <a:r>
              <a:rPr lang="en-US" sz="1000" dirty="0" smtClean="0"/>
              <a:t> </a:t>
            </a:r>
            <a:r>
              <a:rPr lang="en-US" sz="1000" dirty="0"/>
              <a:t>Several chronic conditions, including obesity, can also cause inflammation. </a:t>
            </a:r>
            <a:r>
              <a:rPr lang="en-US" sz="1000" dirty="0" smtClean="0"/>
              <a:t>Anemia</a:t>
            </a:r>
            <a:r>
              <a:rPr lang="en-US" sz="1000" baseline="0" dirty="0" smtClean="0"/>
              <a:t> </a:t>
            </a:r>
            <a:r>
              <a:rPr lang="en-US" sz="1000" dirty="0" smtClean="0"/>
              <a:t>of inflammation,</a:t>
            </a:r>
            <a:r>
              <a:rPr lang="en-US" sz="1000" baseline="0" dirty="0" smtClean="0"/>
              <a:t> can result in </a:t>
            </a:r>
            <a:r>
              <a:rPr lang="en-US" sz="1000" dirty="0" smtClean="0"/>
              <a:t>reduced</a:t>
            </a:r>
            <a:r>
              <a:rPr lang="en-US" sz="1000" baseline="0" dirty="0" smtClean="0"/>
              <a:t> absorption </a:t>
            </a:r>
            <a:r>
              <a:rPr lang="en-US" sz="1000" dirty="0" smtClean="0"/>
              <a:t>of micronutrients, </a:t>
            </a:r>
            <a:r>
              <a:rPr lang="en-US" sz="1000" dirty="0"/>
              <a:t>which prevents the body from using them.</a:t>
            </a:r>
          </a:p>
        </p:txBody>
      </p:sp>
      <p:sp>
        <p:nvSpPr>
          <p:cNvPr id="4" name="Slide Number Placeholder 3"/>
          <p:cNvSpPr>
            <a:spLocks noGrp="1"/>
          </p:cNvSpPr>
          <p:nvPr>
            <p:ph type="sldNum" sz="quarter" idx="10"/>
          </p:nvPr>
        </p:nvSpPr>
        <p:spPr/>
        <p:txBody>
          <a:bodyPr/>
          <a:lstStyle/>
          <a:p>
            <a:fld id="{0EDF4DE6-75FA-6446-A4DA-E9916DE86CAA}" type="slidenum">
              <a:rPr lang="en-US" smtClean="0"/>
              <a:pPr/>
              <a:t>3</a:t>
            </a:fld>
            <a:endParaRPr lang="en-US" dirty="0"/>
          </a:p>
        </p:txBody>
      </p:sp>
    </p:spTree>
    <p:extLst>
      <p:ext uri="{BB962C8B-B14F-4D97-AF65-F5344CB8AC3E}">
        <p14:creationId xmlns:p14="http://schemas.microsoft.com/office/powerpoint/2010/main" val="1565375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982" indent="-174982">
              <a:buFont typeface="Arial" panose="020B0604020202020204" pitchFamily="34" charset="0"/>
              <a:buChar char="•"/>
            </a:pPr>
            <a:r>
              <a:rPr lang="en-US" sz="1000" dirty="0" smtClean="0"/>
              <a:t>Common</a:t>
            </a:r>
            <a:r>
              <a:rPr lang="en-US" sz="1000" baseline="0" dirty="0" smtClean="0"/>
              <a:t> clinical symptoms of anemia are dizziness, weakness, tiredness, and pale skin</a:t>
            </a:r>
            <a:r>
              <a:rPr lang="en-US" sz="1000" dirty="0" smtClean="0"/>
              <a:t>.  </a:t>
            </a:r>
          </a:p>
          <a:p>
            <a:pPr marL="174982" indent="-174982">
              <a:buFont typeface="Arial" panose="020B0604020202020204" pitchFamily="34" charset="0"/>
              <a:buChar char="•"/>
            </a:pPr>
            <a:r>
              <a:rPr lang="en-US" sz="1000" dirty="0" smtClean="0"/>
              <a:t>Anemia has consequences across the lifecycle</a:t>
            </a:r>
            <a:r>
              <a:rPr lang="en-US" sz="1000" baseline="0" dirty="0" smtClean="0"/>
              <a:t> and overall in society. </a:t>
            </a:r>
            <a:endParaRPr lang="en-US" sz="1000" dirty="0"/>
          </a:p>
          <a:p>
            <a:pPr marL="174982" indent="-174982" defTabSz="933237">
              <a:buFont typeface="Arial" panose="020B0604020202020204" pitchFamily="34" charset="0"/>
              <a:buChar char="•"/>
              <a:defRPr/>
            </a:pPr>
            <a:r>
              <a:rPr lang="en-US" sz="1000" dirty="0" smtClean="0"/>
              <a:t>In </a:t>
            </a:r>
            <a:r>
              <a:rPr lang="en-US" sz="1000" b="1" dirty="0" smtClean="0"/>
              <a:t>pregnancy</a:t>
            </a:r>
            <a:r>
              <a:rPr lang="en-US" sz="1000" dirty="0" smtClean="0"/>
              <a:t>, </a:t>
            </a:r>
            <a:r>
              <a:rPr lang="en-US" sz="1000" dirty="0"/>
              <a:t>anemia increases the risk of preterm birth, low-birth weight, as well as maternal and neonatal mortality. </a:t>
            </a:r>
          </a:p>
          <a:p>
            <a:pPr marL="174982" indent="-174982">
              <a:buFont typeface="Arial" panose="020B0604020202020204" pitchFamily="34" charset="0"/>
              <a:buChar char="•"/>
            </a:pPr>
            <a:r>
              <a:rPr lang="en-US" sz="1000" dirty="0" smtClean="0"/>
              <a:t>In</a:t>
            </a:r>
            <a:r>
              <a:rPr lang="en-US" sz="1000" baseline="0" dirty="0" smtClean="0"/>
              <a:t> </a:t>
            </a:r>
            <a:r>
              <a:rPr lang="en-US" sz="1000" b="1" baseline="0" dirty="0" smtClean="0"/>
              <a:t>adolescents</a:t>
            </a:r>
            <a:r>
              <a:rPr lang="en-US" sz="1000" baseline="0" dirty="0" smtClean="0"/>
              <a:t>, a</a:t>
            </a:r>
            <a:r>
              <a:rPr lang="en-US" sz="1000" dirty="0" smtClean="0"/>
              <a:t>nemia </a:t>
            </a:r>
            <a:r>
              <a:rPr lang="en-US" sz="1000" dirty="0"/>
              <a:t>hinders the ability to concentrate and is associated with poor performance in school and reduced quality of </a:t>
            </a:r>
            <a:r>
              <a:rPr lang="en-US" sz="1000" dirty="0" smtClean="0"/>
              <a:t>life.</a:t>
            </a:r>
          </a:p>
          <a:p>
            <a:pPr marL="174982" indent="-174982">
              <a:buFont typeface="Arial" panose="020B0604020202020204" pitchFamily="34" charset="0"/>
              <a:buChar char="•"/>
            </a:pPr>
            <a:r>
              <a:rPr lang="en-US" sz="1000" dirty="0" smtClean="0"/>
              <a:t>In </a:t>
            </a:r>
            <a:r>
              <a:rPr lang="en-US" sz="1000" b="1" dirty="0" smtClean="0"/>
              <a:t>children</a:t>
            </a:r>
            <a:r>
              <a:rPr lang="en-US" sz="1000" dirty="0" smtClean="0"/>
              <a:t>, </a:t>
            </a:r>
            <a:r>
              <a:rPr lang="en-US" sz="1000" dirty="0"/>
              <a:t>anemia slows physical, cognitive and socio-emotional development, increases the risk of infections and child mortality.</a:t>
            </a:r>
          </a:p>
          <a:p>
            <a:pPr marL="174982" indent="-174982">
              <a:buFont typeface="Arial" panose="020B0604020202020204" pitchFamily="34" charset="0"/>
              <a:buChar char="•"/>
            </a:pPr>
            <a:r>
              <a:rPr lang="en-US" sz="1000" dirty="0"/>
              <a:t>Anemia increases the risk of disease and disability and results in poor productivity in individuals, leading to significant losses to countries’ economic productivity and increasing the cost to </a:t>
            </a:r>
            <a:r>
              <a:rPr lang="en-US" sz="1000" b="1" dirty="0"/>
              <a:t>society</a:t>
            </a:r>
            <a:r>
              <a:rPr lang="en-US" sz="1000" dirty="0"/>
              <a:t>.</a:t>
            </a:r>
            <a:endParaRPr lang="en-US" sz="1000" i="1" dirty="0"/>
          </a:p>
        </p:txBody>
      </p:sp>
      <p:sp>
        <p:nvSpPr>
          <p:cNvPr id="4" name="Slide Number Placeholder 3"/>
          <p:cNvSpPr>
            <a:spLocks noGrp="1"/>
          </p:cNvSpPr>
          <p:nvPr>
            <p:ph type="sldNum" sz="quarter" idx="10"/>
          </p:nvPr>
        </p:nvSpPr>
        <p:spPr/>
        <p:txBody>
          <a:bodyPr/>
          <a:lstStyle/>
          <a:p>
            <a:fld id="{0EDF4DE6-75FA-6446-A4DA-E9916DE86CAA}" type="slidenum">
              <a:rPr lang="en-US" smtClean="0"/>
              <a:pPr/>
              <a:t>4</a:t>
            </a:fld>
            <a:endParaRPr lang="en-US" dirty="0"/>
          </a:p>
        </p:txBody>
      </p:sp>
    </p:spTree>
    <p:extLst>
      <p:ext uri="{BB962C8B-B14F-4D97-AF65-F5344CB8AC3E}">
        <p14:creationId xmlns:p14="http://schemas.microsoft.com/office/powerpoint/2010/main" val="446205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982" indent="-174982" defTabSz="933237">
              <a:buFont typeface="Arial" panose="020B0604020202020204" pitchFamily="34" charset="0"/>
              <a:buChar char="•"/>
              <a:defRPr/>
            </a:pPr>
            <a:r>
              <a:rPr lang="en-US" sz="1000" dirty="0"/>
              <a:t>Anemia affects a quarter of the global population, or a total of approximately 1·62 billion people, including 293 million children younger than 5 years and 468 million non-pregnant women. </a:t>
            </a:r>
          </a:p>
          <a:p>
            <a:pPr marL="174982" indent="-174982" defTabSz="933237">
              <a:buFont typeface="Arial" panose="020B0604020202020204" pitchFamily="34" charset="0"/>
              <a:buChar char="•"/>
              <a:defRPr/>
            </a:pPr>
            <a:r>
              <a:rPr lang="en-US" sz="1000" dirty="0"/>
              <a:t>Children and women of reproductive age (and especially pregnant women) are most at risk, with global anemia prevalence estimates of 47% in children younger than 5 years, 42% in pregnant women, and 30% in non-pregnant women aged 15–49 years.</a:t>
            </a:r>
          </a:p>
          <a:p>
            <a:pPr marL="174982" indent="-174982" defTabSz="933237">
              <a:buFont typeface="Arial" panose="020B0604020202020204" pitchFamily="34" charset="0"/>
              <a:buChar char="•"/>
              <a:defRPr/>
            </a:pPr>
            <a:r>
              <a:rPr lang="en-US" sz="1000" dirty="0"/>
              <a:t>Africa and Asia account for more than 85% of the absolute anemia burden in </a:t>
            </a:r>
            <a:r>
              <a:rPr lang="en-US" sz="1000" dirty="0" smtClean="0"/>
              <a:t>the high-risk </a:t>
            </a:r>
            <a:r>
              <a:rPr lang="en-US" sz="1000" dirty="0"/>
              <a:t>groups. </a:t>
            </a:r>
          </a:p>
          <a:p>
            <a:pPr marL="174982" indent="-174982" defTabSz="933237">
              <a:buFont typeface="Arial" panose="020B0604020202020204" pitchFamily="34" charset="0"/>
              <a:buChar char="•"/>
              <a:defRPr/>
            </a:pPr>
            <a:r>
              <a:rPr lang="en-US" sz="1000" dirty="0"/>
              <a:t>Anemia is estimated to contribute to more than 115 000 maternal deaths and 591 000 perinatal deaths globally per year.</a:t>
            </a:r>
          </a:p>
          <a:p>
            <a:pPr defTabSz="933237">
              <a:defRPr/>
            </a:pPr>
            <a:endParaRPr lang="en-US" i="1" dirty="0" smtClean="0"/>
          </a:p>
          <a:p>
            <a:endParaRPr lang="en-US" dirty="0"/>
          </a:p>
        </p:txBody>
      </p:sp>
      <p:sp>
        <p:nvSpPr>
          <p:cNvPr id="4" name="Slide Number Placeholder 3"/>
          <p:cNvSpPr>
            <a:spLocks noGrp="1"/>
          </p:cNvSpPr>
          <p:nvPr>
            <p:ph type="sldNum" sz="quarter" idx="10"/>
          </p:nvPr>
        </p:nvSpPr>
        <p:spPr/>
        <p:txBody>
          <a:bodyPr/>
          <a:lstStyle/>
          <a:p>
            <a:fld id="{0C41282E-1B92-4D47-9CD9-A2868C7CCEA8}" type="slidenum">
              <a:rPr lang="en-US" smtClean="0"/>
              <a:pPr/>
              <a:t>5</a:t>
            </a:fld>
            <a:endParaRPr lang="en-US" dirty="0"/>
          </a:p>
        </p:txBody>
      </p:sp>
    </p:spTree>
    <p:extLst>
      <p:ext uri="{BB962C8B-B14F-4D97-AF65-F5344CB8AC3E}">
        <p14:creationId xmlns:p14="http://schemas.microsoft.com/office/powerpoint/2010/main" val="359178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u="sng" dirty="0"/>
              <a:t>Supplementation</a:t>
            </a:r>
          </a:p>
          <a:p>
            <a:pPr marL="174982" indent="-174982">
              <a:buFont typeface="Arial" panose="020B0604020202020204" pitchFamily="34" charset="0"/>
              <a:buChar char="•"/>
            </a:pPr>
            <a:r>
              <a:rPr lang="en-US" sz="900" b="1" dirty="0"/>
              <a:t>Iron–folic acid </a:t>
            </a:r>
            <a:r>
              <a:rPr lang="en-US" sz="900" dirty="0"/>
              <a:t>(IFA) supplementation during or before pregnancy can effectively reduce the risk of iron deficiency and anemia and improve gestational outcomes. </a:t>
            </a:r>
          </a:p>
          <a:p>
            <a:pPr marL="641600" lvl="1" indent="-174982">
              <a:buFont typeface="Arial" panose="020B0604020202020204" pitchFamily="34" charset="0"/>
              <a:buChar char="•"/>
            </a:pPr>
            <a:r>
              <a:rPr lang="en-US" sz="900" i="1" u="sng" dirty="0"/>
              <a:t>During pregnancy</a:t>
            </a:r>
            <a:r>
              <a:rPr lang="en-US" sz="900" u="sng" dirty="0"/>
              <a:t>, </a:t>
            </a:r>
            <a:r>
              <a:rPr lang="en-US" sz="900" dirty="0"/>
              <a:t>women face increased iron requirements during pregnancy, and folic acid is necessary for the healthy development of the fetus. </a:t>
            </a:r>
            <a:r>
              <a:rPr lang="en-US" sz="900" dirty="0" smtClean="0"/>
              <a:t>IFA </a:t>
            </a:r>
            <a:r>
              <a:rPr lang="en-US" sz="900" dirty="0"/>
              <a:t>supplementation </a:t>
            </a:r>
            <a:r>
              <a:rPr lang="en-US" sz="900" dirty="0" smtClean="0"/>
              <a:t>is</a:t>
            </a:r>
            <a:r>
              <a:rPr lang="en-US" sz="900" baseline="0" dirty="0" smtClean="0"/>
              <a:t> usually part of a comprehensive ANC package</a:t>
            </a:r>
            <a:r>
              <a:rPr lang="en-US" sz="900" dirty="0" smtClean="0"/>
              <a:t>. </a:t>
            </a:r>
            <a:r>
              <a:rPr lang="en-US" sz="900" dirty="0"/>
              <a:t>The </a:t>
            </a:r>
            <a:r>
              <a:rPr lang="en-US" sz="900" dirty="0" smtClean="0"/>
              <a:t>WHO </a:t>
            </a:r>
            <a:r>
              <a:rPr lang="en-US" sz="900" dirty="0"/>
              <a:t>recommends daily oral IFA supplementation in areas where anemia prevalence rates are above 20 percent and weekly IFA supplementation in areas where anemia is 20 or below. </a:t>
            </a:r>
          </a:p>
          <a:p>
            <a:pPr marL="641600" lvl="1" indent="-174982">
              <a:buFont typeface="Arial" panose="020B0604020202020204" pitchFamily="34" charset="0"/>
              <a:buChar char="•"/>
            </a:pPr>
            <a:r>
              <a:rPr lang="en-US" sz="900" i="1" u="sng" dirty="0" smtClean="0"/>
              <a:t>Adolescent </a:t>
            </a:r>
            <a:r>
              <a:rPr lang="en-US" sz="900" i="1" u="sng" dirty="0"/>
              <a:t>girls and women of reproductive </a:t>
            </a:r>
            <a:r>
              <a:rPr lang="en-US" sz="900" i="1" u="sng" dirty="0" smtClean="0"/>
              <a:t>age (WRA)</a:t>
            </a:r>
            <a:r>
              <a:rPr lang="en-US" sz="900" dirty="0" smtClean="0"/>
              <a:t>, </a:t>
            </a:r>
            <a:r>
              <a:rPr lang="en-US" sz="900" dirty="0"/>
              <a:t>IFA supplementation before pregnancy can improve birth outcomes</a:t>
            </a:r>
            <a:r>
              <a:rPr lang="en-US" sz="900" dirty="0" smtClean="0"/>
              <a:t>,</a:t>
            </a:r>
            <a:r>
              <a:rPr lang="en-US" sz="900" baseline="0" dirty="0" smtClean="0"/>
              <a:t> as it increases</a:t>
            </a:r>
            <a:r>
              <a:rPr lang="en-US" sz="900" dirty="0" smtClean="0"/>
              <a:t> the </a:t>
            </a:r>
            <a:r>
              <a:rPr lang="en-US" sz="900" dirty="0"/>
              <a:t>iron and folic acid status in women pre-pregnancy, </a:t>
            </a:r>
            <a:r>
              <a:rPr lang="en-US" sz="900" dirty="0" smtClean="0"/>
              <a:t>and addresses the </a:t>
            </a:r>
            <a:r>
              <a:rPr lang="en-US" sz="900" dirty="0"/>
              <a:t>iron deficiency </a:t>
            </a:r>
            <a:r>
              <a:rPr lang="en-US" sz="900" dirty="0" smtClean="0"/>
              <a:t>during menstruation. WRA (including </a:t>
            </a:r>
            <a:r>
              <a:rPr lang="en-US" sz="900" dirty="0"/>
              <a:t>adolescents) can be given oral IFA supplementation for </a:t>
            </a:r>
            <a:r>
              <a:rPr lang="en-US" sz="900" dirty="0" smtClean="0"/>
              <a:t>3 </a:t>
            </a:r>
            <a:r>
              <a:rPr lang="en-US" sz="900" dirty="0"/>
              <a:t>consecutive months, </a:t>
            </a:r>
            <a:r>
              <a:rPr lang="en-US" sz="900" dirty="0" smtClean="0"/>
              <a:t>daily </a:t>
            </a:r>
            <a:r>
              <a:rPr lang="en-US" sz="900" dirty="0"/>
              <a:t>or weekly, depending on the anemia prevalence rates in the setting.</a:t>
            </a:r>
          </a:p>
          <a:p>
            <a:pPr marL="174982" indent="-174982">
              <a:buFont typeface="Arial" panose="020B0604020202020204" pitchFamily="34" charset="0"/>
              <a:buChar char="•"/>
            </a:pPr>
            <a:r>
              <a:rPr lang="en-US" sz="900" dirty="0"/>
              <a:t>In settings where vitamin A deficiency is a public health problem, the </a:t>
            </a:r>
            <a:r>
              <a:rPr lang="en-US" sz="900" dirty="0" smtClean="0"/>
              <a:t>WHO </a:t>
            </a:r>
            <a:r>
              <a:rPr lang="en-US" sz="900" dirty="0"/>
              <a:t>recommends a high-dose </a:t>
            </a:r>
            <a:r>
              <a:rPr lang="en-US" sz="900" b="1" dirty="0"/>
              <a:t>vitamin A supplement </a:t>
            </a:r>
            <a:r>
              <a:rPr lang="en-US" sz="900" dirty="0"/>
              <a:t>every six months for children 6–59 months to reduce child morbidity and mortality. Note that high-dose vitamin A supplementation improves vitamin A status for only up to three months in children who have low dietary intake and it is insufficient for preventing vitamin A deficiency because it does not address the underlying cause of the deficiency.</a:t>
            </a:r>
          </a:p>
          <a:p>
            <a:pPr marL="174982" indent="-174982">
              <a:buFont typeface="Arial" panose="020B0604020202020204" pitchFamily="34" charset="0"/>
              <a:buChar char="•"/>
            </a:pPr>
            <a:r>
              <a:rPr lang="en-US" sz="900" b="1" dirty="0"/>
              <a:t>Micronutrient powders</a:t>
            </a:r>
            <a:r>
              <a:rPr lang="en-US" sz="900" dirty="0"/>
              <a:t>, a mixture of vitamins and minerals, enclosed in single-dose sachets, which are stirred into a child’s portion of food immediately before consumption have been shown to reduce anemia and iron deficiency. Micronutrient powders </a:t>
            </a:r>
            <a:r>
              <a:rPr lang="en-US" sz="900" dirty="0" smtClean="0"/>
              <a:t>contain a minimum</a:t>
            </a:r>
            <a:r>
              <a:rPr lang="en-US" sz="900" baseline="0" dirty="0" smtClean="0"/>
              <a:t> of </a:t>
            </a:r>
            <a:r>
              <a:rPr lang="en-US" sz="900" dirty="0" smtClean="0"/>
              <a:t>iron</a:t>
            </a:r>
            <a:r>
              <a:rPr lang="en-US" sz="900" dirty="0"/>
              <a:t>, vitamin A and zinc.</a:t>
            </a:r>
          </a:p>
          <a:p>
            <a:pPr marL="174982" indent="-174982">
              <a:buFont typeface="Arial" panose="020B0604020202020204" pitchFamily="34" charset="0"/>
              <a:buChar char="•"/>
            </a:pPr>
            <a:endParaRPr lang="en-US" sz="900" dirty="0"/>
          </a:p>
          <a:p>
            <a:r>
              <a:rPr lang="en-US" sz="900" u="sng" dirty="0"/>
              <a:t>Fortification</a:t>
            </a:r>
          </a:p>
          <a:p>
            <a:pPr marL="174982" indent="-174982">
              <a:buFont typeface="Arial" panose="020B0604020202020204" pitchFamily="34" charset="0"/>
              <a:buChar char="•"/>
            </a:pPr>
            <a:r>
              <a:rPr lang="en-US" sz="900" dirty="0" smtClean="0"/>
              <a:t>Mass or industrial</a:t>
            </a:r>
            <a:r>
              <a:rPr lang="en-US" sz="900" baseline="0" dirty="0" smtClean="0"/>
              <a:t> </a:t>
            </a:r>
            <a:r>
              <a:rPr lang="en-US" sz="900" b="1" dirty="0" smtClean="0"/>
              <a:t>fortification</a:t>
            </a:r>
            <a:r>
              <a:rPr lang="en-US" sz="900" dirty="0" smtClean="0"/>
              <a:t> </a:t>
            </a:r>
            <a:r>
              <a:rPr lang="en-US" sz="900" dirty="0"/>
              <a:t>refers to adding micronutrients and minerals to industrially processed and widely consumed edible products. Common fortified foods, for example, include salt, wheat and maize flours, fats and oils, and sugar, but can also include bouillon cubes or soy sauce. Foods fortified with iron will likely have the highest impact on anemia, although foods fortified with other nutrients, such as vitamin A and folic acid, may also be important.</a:t>
            </a:r>
          </a:p>
        </p:txBody>
      </p:sp>
      <p:sp>
        <p:nvSpPr>
          <p:cNvPr id="4" name="Slide Number Placeholder 3"/>
          <p:cNvSpPr>
            <a:spLocks noGrp="1"/>
          </p:cNvSpPr>
          <p:nvPr>
            <p:ph type="sldNum" sz="quarter" idx="10"/>
          </p:nvPr>
        </p:nvSpPr>
        <p:spPr/>
        <p:txBody>
          <a:bodyPr/>
          <a:lstStyle/>
          <a:p>
            <a:fld id="{4AF6705D-F226-4D4D-931F-ECFDC36EE3C5}" type="slidenum">
              <a:rPr lang="en-US" smtClean="0"/>
              <a:pPr/>
              <a:t>6</a:t>
            </a:fld>
            <a:endParaRPr lang="en-US" dirty="0"/>
          </a:p>
        </p:txBody>
      </p:sp>
    </p:spTree>
    <p:extLst>
      <p:ext uri="{BB962C8B-B14F-4D97-AF65-F5344CB8AC3E}">
        <p14:creationId xmlns:p14="http://schemas.microsoft.com/office/powerpoint/2010/main" val="868624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u="sng" dirty="0" smtClean="0"/>
              <a:t>Malaria</a:t>
            </a:r>
          </a:p>
          <a:p>
            <a:pPr marL="174982" indent="-174982">
              <a:buFont typeface="Arial" panose="020B0604020202020204" pitchFamily="34" charset="0"/>
              <a:buChar char="•"/>
            </a:pPr>
            <a:r>
              <a:rPr lang="en-US" sz="900" b="0" u="none" dirty="0" smtClean="0"/>
              <a:t>With </a:t>
            </a:r>
            <a:r>
              <a:rPr lang="en-US" sz="900" b="1" u="none" baseline="0" dirty="0" smtClean="0"/>
              <a:t>IPTp</a:t>
            </a:r>
            <a:r>
              <a:rPr lang="en-US" sz="900" u="none" baseline="0" dirty="0" smtClean="0"/>
              <a:t>, </a:t>
            </a:r>
            <a:r>
              <a:rPr lang="en-US" sz="900" dirty="0"/>
              <a:t>doses of sulfadoxine-pyrimethamine (SP) are given to pregnant women during antenatal care visits, regardless of malaria status, to clear existing parasites and prevent new infections. </a:t>
            </a:r>
            <a:r>
              <a:rPr lang="en-US" sz="900" u="none" baseline="0" dirty="0" smtClean="0"/>
              <a:t> IPTp reduces risks of adverse </a:t>
            </a:r>
            <a:r>
              <a:rPr lang="en-US" sz="900" dirty="0" smtClean="0"/>
              <a:t>maternal </a:t>
            </a:r>
            <a:r>
              <a:rPr lang="en-US" sz="900" dirty="0"/>
              <a:t>and fetal </a:t>
            </a:r>
            <a:r>
              <a:rPr lang="en-US" sz="900" dirty="0" smtClean="0"/>
              <a:t>outcomes</a:t>
            </a:r>
            <a:r>
              <a:rPr lang="en-US" sz="900" baseline="0" dirty="0" smtClean="0"/>
              <a:t> (</a:t>
            </a:r>
            <a:r>
              <a:rPr lang="en-US" sz="900" dirty="0" smtClean="0"/>
              <a:t>reduction </a:t>
            </a:r>
            <a:r>
              <a:rPr lang="en-US" sz="900" dirty="0"/>
              <a:t>of maternal malaria episodes, maternal and fetal anemia, and low </a:t>
            </a:r>
            <a:r>
              <a:rPr lang="en-US" sz="900" dirty="0" smtClean="0"/>
              <a:t>birthweight). </a:t>
            </a:r>
            <a:r>
              <a:rPr lang="en-US" sz="900" dirty="0"/>
              <a:t>Three or more doses of IPTp </a:t>
            </a:r>
            <a:r>
              <a:rPr lang="en-US" sz="900" dirty="0" smtClean="0"/>
              <a:t>is the current WHO recommendation, with </a:t>
            </a:r>
            <a:r>
              <a:rPr lang="en-US" sz="900" dirty="0"/>
              <a:t>greater benefits than taking only one or two </a:t>
            </a:r>
            <a:r>
              <a:rPr lang="en-US" sz="900" dirty="0" smtClean="0"/>
              <a:t>doses. </a:t>
            </a:r>
            <a:r>
              <a:rPr lang="en-US" sz="900" b="1" dirty="0" smtClean="0"/>
              <a:t>Long-lasting </a:t>
            </a:r>
            <a:r>
              <a:rPr lang="en-US" sz="900" b="1" dirty="0"/>
              <a:t>insecticide-treated bed nets </a:t>
            </a:r>
            <a:r>
              <a:rPr lang="en-US" sz="900" dirty="0"/>
              <a:t>(LLINs), which are factory-treated to remain effective for a minimum of three years and 20 washes, are an effective way to curb malaria transmission in endemic areas. In malaria-endemic areas, all at-risk population groups should be covered with LLINs, especially children under 5 and pregnant </a:t>
            </a:r>
            <a:r>
              <a:rPr lang="en-US" sz="900" dirty="0" smtClean="0"/>
              <a:t>women.</a:t>
            </a:r>
            <a:r>
              <a:rPr lang="en-US" sz="900" baseline="0" dirty="0" smtClean="0"/>
              <a:t>  </a:t>
            </a:r>
            <a:r>
              <a:rPr lang="en-US" sz="900" b="1" u="none" dirty="0" smtClean="0"/>
              <a:t>Indoor residual spraying </a:t>
            </a:r>
            <a:r>
              <a:rPr lang="en-US" sz="900" u="none" dirty="0" smtClean="0"/>
              <a:t>(IRS)-</a:t>
            </a:r>
            <a:r>
              <a:rPr lang="en-US" sz="900" u="none" baseline="0" dirty="0" smtClean="0"/>
              <a:t> </a:t>
            </a:r>
            <a:r>
              <a:rPr lang="en-US" sz="900" dirty="0" smtClean="0"/>
              <a:t>applying </a:t>
            </a:r>
            <a:r>
              <a:rPr lang="en-US" sz="900" dirty="0"/>
              <a:t>residual insecticides to indoor </a:t>
            </a:r>
            <a:r>
              <a:rPr lang="en-US" sz="900" dirty="0" smtClean="0"/>
              <a:t>surfaces</a:t>
            </a:r>
            <a:r>
              <a:rPr lang="en-US" sz="900" baseline="0" dirty="0" smtClean="0"/>
              <a:t> </a:t>
            </a:r>
            <a:r>
              <a:rPr lang="en-US" sz="900" dirty="0" smtClean="0"/>
              <a:t>where </a:t>
            </a:r>
            <a:r>
              <a:rPr lang="en-US" sz="900" dirty="0"/>
              <a:t>it </a:t>
            </a:r>
            <a:r>
              <a:rPr lang="en-US" sz="900" dirty="0" smtClean="0"/>
              <a:t>can </a:t>
            </a:r>
            <a:r>
              <a:rPr lang="en-US" sz="900" dirty="0"/>
              <a:t>repel and/or kill adult mosquitoes. Correct insecticide application can reduce mosquito populations, curbing malaria transmission and the contribution of malaria to anemia. In target areas, IRS coverage of 80 percent or more leads to the maximum protection for the population and can interrupt transmission in the immediate </a:t>
            </a:r>
            <a:r>
              <a:rPr lang="en-US" sz="900" dirty="0" smtClean="0"/>
              <a:t>area.</a:t>
            </a:r>
            <a:r>
              <a:rPr lang="en-US" sz="900" dirty="0"/>
              <a:t> </a:t>
            </a:r>
            <a:r>
              <a:rPr lang="en-US" sz="900" baseline="0" dirty="0" smtClean="0"/>
              <a:t> </a:t>
            </a:r>
            <a:r>
              <a:rPr lang="en-US" sz="900" b="1" dirty="0" smtClean="0"/>
              <a:t>Prompt </a:t>
            </a:r>
            <a:r>
              <a:rPr lang="en-US" sz="900" b="1" dirty="0"/>
              <a:t>diagnosis and treatment with </a:t>
            </a:r>
            <a:r>
              <a:rPr lang="en-US" sz="900" b="1" dirty="0" smtClean="0"/>
              <a:t>anti-malarials </a:t>
            </a:r>
            <a:r>
              <a:rPr lang="en-US" sz="900" dirty="0"/>
              <a:t>is </a:t>
            </a:r>
            <a:r>
              <a:rPr lang="en-US" sz="900" dirty="0" smtClean="0"/>
              <a:t>an </a:t>
            </a:r>
            <a:r>
              <a:rPr lang="en-US" sz="900" dirty="0"/>
              <a:t>integral part of the national malaria control program in malaria-endemic countries. </a:t>
            </a:r>
            <a:r>
              <a:rPr lang="en-US" sz="900" dirty="0" smtClean="0"/>
              <a:t>Untreated</a:t>
            </a:r>
            <a:r>
              <a:rPr lang="en-US" sz="900" baseline="0" dirty="0" smtClean="0"/>
              <a:t> malaria can l</a:t>
            </a:r>
            <a:r>
              <a:rPr lang="en-US" sz="900" dirty="0" smtClean="0"/>
              <a:t>ead </a:t>
            </a:r>
            <a:r>
              <a:rPr lang="en-US" sz="900" dirty="0"/>
              <a:t>to severe anemia and death. </a:t>
            </a:r>
            <a:r>
              <a:rPr lang="en-US" sz="900" dirty="0" smtClean="0"/>
              <a:t>Early diagnosis, prompt</a:t>
            </a:r>
            <a:r>
              <a:rPr lang="en-US" sz="900" dirty="0"/>
              <a:t>, effective treatment within 24–48 hours </a:t>
            </a:r>
            <a:r>
              <a:rPr lang="en-US" sz="900" dirty="0" smtClean="0"/>
              <a:t>is critical. </a:t>
            </a:r>
            <a:endParaRPr lang="en-US" sz="900" dirty="0"/>
          </a:p>
          <a:p>
            <a:endParaRPr lang="en-US" sz="900" u="sng" dirty="0" smtClean="0"/>
          </a:p>
          <a:p>
            <a:r>
              <a:rPr lang="en-US" sz="900" u="sng" dirty="0" smtClean="0"/>
              <a:t>Worm infections:</a:t>
            </a:r>
            <a:r>
              <a:rPr lang="en-US" sz="900" u="sng" baseline="0" dirty="0" smtClean="0"/>
              <a:t> </a:t>
            </a:r>
            <a:r>
              <a:rPr lang="en-US" sz="900" dirty="0" smtClean="0"/>
              <a:t>In </a:t>
            </a:r>
            <a:r>
              <a:rPr lang="en-US" sz="900" dirty="0"/>
              <a:t>areas with endemic infection levels, </a:t>
            </a:r>
            <a:r>
              <a:rPr lang="en-US" sz="900" b="1" dirty="0"/>
              <a:t>periodic anthelminthic treatment or deworming </a:t>
            </a:r>
            <a:r>
              <a:rPr lang="en-US" sz="900" dirty="0"/>
              <a:t>is recommends for all at-risk population groups, using albendazole or mebendazole for helminths, or praziquantel for schistosomiasis. At-risk groups include preschool-age children, starting at 12 months of age; school-age children and women of reproductive age, particularly pregnant women after the first trimester; and lactating women.</a:t>
            </a:r>
          </a:p>
          <a:p>
            <a:endParaRPr lang="en-US" sz="900" u="none" dirty="0" smtClean="0"/>
          </a:p>
          <a:p>
            <a:r>
              <a:rPr lang="en-US" sz="900" u="sng" dirty="0" smtClean="0"/>
              <a:t>Common infectious diseases:</a:t>
            </a:r>
            <a:r>
              <a:rPr lang="en-US" sz="900" u="sng" baseline="0" dirty="0" smtClean="0"/>
              <a:t> </a:t>
            </a:r>
            <a:r>
              <a:rPr lang="en-US" sz="900" u="none" dirty="0" smtClean="0"/>
              <a:t>Prompt</a:t>
            </a:r>
            <a:r>
              <a:rPr lang="en-US" sz="900" u="none" baseline="0" dirty="0" smtClean="0"/>
              <a:t> and appropriate treatment and/or management of </a:t>
            </a:r>
            <a:r>
              <a:rPr lang="en-US" sz="900" b="1" u="none" baseline="0" dirty="0" smtClean="0"/>
              <a:t>common infectious diseases</a:t>
            </a:r>
            <a:r>
              <a:rPr lang="en-US" sz="900" u="none" baseline="0" dirty="0" smtClean="0"/>
              <a:t>, including HIV and tuberculosis, is also key for anemia control, given that the inflammation that results from these infections can indirectly lead to anemia.</a:t>
            </a:r>
          </a:p>
          <a:p>
            <a:endParaRPr lang="en-US" sz="900" u="none" baseline="0" dirty="0" smtClean="0"/>
          </a:p>
          <a:p>
            <a:r>
              <a:rPr lang="en-US" sz="900" u="sng" baseline="0" dirty="0" smtClean="0"/>
              <a:t>Delayed cord clamping</a:t>
            </a:r>
            <a:r>
              <a:rPr lang="en-US" sz="900" u="none" baseline="0" dirty="0" smtClean="0"/>
              <a:t>: clamping the cord 1-3 minutes after delivery of the baby can prevent iron deficiency in the first six months of life. </a:t>
            </a:r>
            <a:endParaRPr lang="en-US" sz="900" u="none" dirty="0"/>
          </a:p>
        </p:txBody>
      </p:sp>
      <p:sp>
        <p:nvSpPr>
          <p:cNvPr id="4" name="Slide Number Placeholder 3"/>
          <p:cNvSpPr>
            <a:spLocks noGrp="1"/>
          </p:cNvSpPr>
          <p:nvPr>
            <p:ph type="sldNum" sz="quarter" idx="10"/>
          </p:nvPr>
        </p:nvSpPr>
        <p:spPr/>
        <p:txBody>
          <a:bodyPr/>
          <a:lstStyle/>
          <a:p>
            <a:fld id="{4AF6705D-F226-4D4D-931F-ECFDC36EE3C5}" type="slidenum">
              <a:rPr lang="en-US" smtClean="0"/>
              <a:pPr/>
              <a:t>7</a:t>
            </a:fld>
            <a:endParaRPr lang="en-US" dirty="0"/>
          </a:p>
        </p:txBody>
      </p:sp>
    </p:spTree>
    <p:extLst>
      <p:ext uri="{BB962C8B-B14F-4D97-AF65-F5344CB8AC3E}">
        <p14:creationId xmlns:p14="http://schemas.microsoft.com/office/powerpoint/2010/main" val="802879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latin typeface="Franklin Gothic Book" panose="020B0503020102020204" pitchFamily="34" charset="0"/>
              </a:rPr>
              <a:t>Dietary interventions</a:t>
            </a:r>
            <a:r>
              <a:rPr lang="en-US" sz="1000" dirty="0">
                <a:latin typeface="Franklin Gothic Book" panose="020B0503020102020204" pitchFamily="34" charset="0"/>
              </a:rPr>
              <a:t> are interventions that change food consumption at the household level, such as increasing the consumption of animal-source foods. The objective in changing household diet is to increase the variety and quantity of micronutrient-rich foods </a:t>
            </a:r>
            <a:r>
              <a:rPr lang="en-US" sz="1000" dirty="0" smtClean="0">
                <a:latin typeface="Franklin Gothic Book" panose="020B0503020102020204" pitchFamily="34" charset="0"/>
              </a:rPr>
              <a:t>in order to </a:t>
            </a:r>
            <a:r>
              <a:rPr lang="en-US" sz="1000" dirty="0">
                <a:latin typeface="Franklin Gothic Book" panose="020B0503020102020204" pitchFamily="34" charset="0"/>
              </a:rPr>
              <a:t>decrease micronutrient deficiencies. This can be done through social and behavior change activities, but can also include increased production of nutrient-rich foods and improved access to diverse foods.</a:t>
            </a:r>
          </a:p>
          <a:p>
            <a:endParaRPr lang="en-US" sz="1000" dirty="0">
              <a:latin typeface="Franklin Gothic Book" panose="020B0503020102020204" pitchFamily="34" charset="0"/>
            </a:endParaRPr>
          </a:p>
          <a:p>
            <a:r>
              <a:rPr lang="en-US" sz="1000" u="sng" dirty="0">
                <a:latin typeface="Franklin Gothic Book" panose="020B0503020102020204" pitchFamily="34" charset="0"/>
              </a:rPr>
              <a:t>Infant and young child feeding</a:t>
            </a:r>
          </a:p>
          <a:p>
            <a:pPr marL="174982" indent="-174982">
              <a:buFont typeface="Arial" panose="020B0604020202020204" pitchFamily="34" charset="0"/>
              <a:buChar char="•"/>
            </a:pPr>
            <a:r>
              <a:rPr lang="en-US" sz="1000" dirty="0">
                <a:latin typeface="Franklin Gothic Book" panose="020B0503020102020204" pitchFamily="34" charset="0"/>
              </a:rPr>
              <a:t>WHO recommends </a:t>
            </a:r>
            <a:r>
              <a:rPr lang="en-US" sz="1000" b="1" dirty="0">
                <a:latin typeface="Franklin Gothic Book" panose="020B0503020102020204" pitchFamily="34" charset="0"/>
              </a:rPr>
              <a:t>early initiation of breastfeeding </a:t>
            </a:r>
            <a:r>
              <a:rPr lang="en-US" sz="1000" dirty="0">
                <a:latin typeface="Franklin Gothic Book" panose="020B0503020102020204" pitchFamily="34" charset="0"/>
              </a:rPr>
              <a:t>(within the first hour), </a:t>
            </a:r>
            <a:r>
              <a:rPr lang="en-US" sz="1000" b="1" dirty="0">
                <a:latin typeface="Franklin Gothic Book" panose="020B0503020102020204" pitchFamily="34" charset="0"/>
              </a:rPr>
              <a:t>exclusive breastfeeding </a:t>
            </a:r>
            <a:r>
              <a:rPr lang="en-US" sz="1000" dirty="0">
                <a:latin typeface="Franklin Gothic Book" panose="020B0503020102020204" pitchFamily="34" charset="0"/>
              </a:rPr>
              <a:t>for the first six months of life, and timely and appropriate complementary feeding, with </a:t>
            </a:r>
            <a:r>
              <a:rPr lang="en-US" sz="1000" b="1" dirty="0">
                <a:latin typeface="Franklin Gothic Book" panose="020B0503020102020204" pitchFamily="34" charset="0"/>
              </a:rPr>
              <a:t>continued breastfeeding </a:t>
            </a:r>
            <a:r>
              <a:rPr lang="en-US" sz="1000" dirty="0">
                <a:latin typeface="Franklin Gothic Book" panose="020B0503020102020204" pitchFamily="34" charset="0"/>
              </a:rPr>
              <a:t>up to two years or beyond. Exclusive breastfeeding reduces infant morbidity and mortality from common infections, such as diarrhea or pneumonia; and it indirectly reduces anemia by preventing the </a:t>
            </a:r>
            <a:r>
              <a:rPr lang="en-US" sz="1000" dirty="0" smtClean="0">
                <a:latin typeface="Franklin Gothic Book" panose="020B0503020102020204" pitchFamily="34" charset="0"/>
              </a:rPr>
              <a:t>effects </a:t>
            </a:r>
            <a:r>
              <a:rPr lang="en-US" sz="1000" dirty="0">
                <a:latin typeface="Franklin Gothic Book" panose="020B0503020102020204" pitchFamily="34" charset="0"/>
              </a:rPr>
              <a:t>of  </a:t>
            </a:r>
            <a:r>
              <a:rPr lang="en-US" sz="1000" dirty="0" smtClean="0">
                <a:latin typeface="Franklin Gothic Book" panose="020B0503020102020204" pitchFamily="34" charset="0"/>
              </a:rPr>
              <a:t>inflammation.</a:t>
            </a:r>
            <a:endParaRPr lang="en-US" sz="1000" dirty="0">
              <a:latin typeface="Franklin Gothic Book" panose="020B0503020102020204" pitchFamily="34" charset="0"/>
            </a:endParaRPr>
          </a:p>
          <a:p>
            <a:pPr marL="174982" indent="-174982">
              <a:buFont typeface="Arial" panose="020B0604020202020204" pitchFamily="34" charset="0"/>
              <a:buChar char="•"/>
            </a:pPr>
            <a:r>
              <a:rPr lang="en-US" sz="1000" b="1" dirty="0">
                <a:latin typeface="Franklin Gothic Book" panose="020B0503020102020204" pitchFamily="34" charset="0"/>
              </a:rPr>
              <a:t>Complementary feeding </a:t>
            </a:r>
            <a:r>
              <a:rPr lang="en-US" sz="1000" dirty="0">
                <a:latin typeface="Franklin Gothic Book" panose="020B0503020102020204" pitchFamily="34" charset="0"/>
              </a:rPr>
              <a:t>starts at 6 months of age when breastmilk alone cannot meet the nutritional requirements of an infant. The guiding principles of complementary feeding include (1) giving amounts of food that increase with the age of the child ; and (2) ensuring the food has the right consistency, nutrient, and energy density, and (3) the care provider practices responsive feeding. Ensuring dietary diversity in these early months of life when growth is rapid helps avoid micronutrient </a:t>
            </a:r>
            <a:r>
              <a:rPr lang="en-US" sz="1000" dirty="0" smtClean="0">
                <a:latin typeface="Franklin Gothic Book" panose="020B0503020102020204" pitchFamily="34" charset="0"/>
              </a:rPr>
              <a:t>deficiencies.</a:t>
            </a:r>
            <a:endParaRPr lang="en-US" sz="1000" dirty="0">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fld id="{4AF6705D-F226-4D4D-931F-ECFDC36EE3C5}" type="slidenum">
              <a:rPr lang="en-US" smtClean="0"/>
              <a:pPr/>
              <a:t>8</a:t>
            </a:fld>
            <a:endParaRPr lang="en-US" dirty="0"/>
          </a:p>
        </p:txBody>
      </p:sp>
    </p:spTree>
    <p:extLst>
      <p:ext uri="{BB962C8B-B14F-4D97-AF65-F5344CB8AC3E}">
        <p14:creationId xmlns:p14="http://schemas.microsoft.com/office/powerpoint/2010/main" val="465829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solidFill>
                  <a:schemeClr val="tx1"/>
                </a:solidFill>
                <a:latin typeface="Franklin Gothic Book" panose="020B0503020102020204" pitchFamily="34" charset="0"/>
                <a:ea typeface="Century Gothic" charset="0"/>
                <a:cs typeface="Century Gothic" charset="0"/>
              </a:rPr>
              <a:t>Water, Sanitation &amp; Hygiene (WASH) interventions</a:t>
            </a:r>
            <a:endParaRPr lang="en-US" sz="1000" u="sng" dirty="0">
              <a:solidFill>
                <a:schemeClr val="tx1"/>
              </a:solidFill>
              <a:latin typeface="Franklin Gothic Book" panose="020B0503020102020204" pitchFamily="34" charset="0"/>
            </a:endParaRPr>
          </a:p>
          <a:p>
            <a:endParaRPr lang="en-US" sz="1000" dirty="0">
              <a:latin typeface="Franklin Gothic Book" panose="020B0503020102020204" pitchFamily="34" charset="0"/>
            </a:endParaRPr>
          </a:p>
          <a:p>
            <a:pPr marL="174982" indent="-174982">
              <a:buFont typeface="Arial" panose="020B0604020202020204" pitchFamily="34" charset="0"/>
              <a:buChar char="•"/>
            </a:pPr>
            <a:r>
              <a:rPr lang="en-US" sz="1000" dirty="0">
                <a:latin typeface="Franklin Gothic Book" panose="020B0503020102020204" pitchFamily="34" charset="0"/>
              </a:rPr>
              <a:t>Use of </a:t>
            </a:r>
            <a:r>
              <a:rPr lang="en-US" sz="1000" b="1" dirty="0">
                <a:latin typeface="Franklin Gothic Book" panose="020B0503020102020204" pitchFamily="34" charset="0"/>
              </a:rPr>
              <a:t>improved water sources</a:t>
            </a:r>
            <a:r>
              <a:rPr lang="en-US" sz="1000" dirty="0">
                <a:latin typeface="Franklin Gothic Book" panose="020B0503020102020204" pitchFamily="34" charset="0"/>
              </a:rPr>
              <a:t>, where the water comes from a known, uncontaminated origin, and is transported to household in a way that ensures it is always safe and available, can reduce the risk of acquiring waterborne infections. Improved drinking water sources include: including piped water, boreholes and </a:t>
            </a:r>
            <a:r>
              <a:rPr lang="en-US" sz="1000" dirty="0" smtClean="0">
                <a:latin typeface="Franklin Gothic Book" panose="020B0503020102020204" pitchFamily="34" charset="0"/>
              </a:rPr>
              <a:t>tube wells.</a:t>
            </a:r>
            <a:endParaRPr lang="en-US" sz="1000" b="1" dirty="0">
              <a:latin typeface="Franklin Gothic Book" panose="020B0503020102020204" pitchFamily="34" charset="0"/>
            </a:endParaRPr>
          </a:p>
          <a:p>
            <a:pPr marL="174982" indent="-174982">
              <a:buFont typeface="Arial" panose="020B0604020202020204" pitchFamily="34" charset="0"/>
              <a:buChar char="•"/>
            </a:pPr>
            <a:r>
              <a:rPr lang="en-US" sz="1000" b="1" dirty="0">
                <a:latin typeface="Franklin Gothic Book" panose="020B0503020102020204" pitchFamily="34" charset="0"/>
              </a:rPr>
              <a:t>Handwashing with soap and water </a:t>
            </a:r>
            <a:r>
              <a:rPr lang="en-US" sz="1000" dirty="0">
                <a:latin typeface="Franklin Gothic Book" panose="020B0503020102020204" pitchFamily="34" charset="0"/>
              </a:rPr>
              <a:t>for all household members at key times can eliminate, or greatly reduce, the risk of ingesting pathogens from the physical environment which can, in turn, decrease intestinal infections, inflammation of the gut, or micronutrient deficiencies.</a:t>
            </a:r>
          </a:p>
          <a:p>
            <a:pPr marL="174982" indent="-174982">
              <a:buFont typeface="Arial" panose="020B0604020202020204" pitchFamily="34" charset="0"/>
              <a:buChar char="•"/>
            </a:pPr>
            <a:r>
              <a:rPr lang="en-US" sz="1000" dirty="0">
                <a:latin typeface="Franklin Gothic Book" panose="020B0503020102020204" pitchFamily="34" charset="0"/>
              </a:rPr>
              <a:t>Using </a:t>
            </a:r>
            <a:r>
              <a:rPr lang="en-US" sz="1000" b="1" dirty="0">
                <a:latin typeface="Franklin Gothic Book" panose="020B0503020102020204" pitchFamily="34" charset="0"/>
              </a:rPr>
              <a:t>improved sanitation facilities </a:t>
            </a:r>
            <a:r>
              <a:rPr lang="en-US" sz="1000" dirty="0">
                <a:latin typeface="Franklin Gothic Book" panose="020B0503020102020204" pitchFamily="34" charset="0"/>
              </a:rPr>
              <a:t>is an important way to stop the transmission by removing fecal matter from the environment, which prevents pathogens from entering waterways, household courtyard soil, and contaminating surfaces. </a:t>
            </a:r>
          </a:p>
          <a:p>
            <a:pPr marL="174982" indent="-174982">
              <a:buFont typeface="Arial" panose="020B0604020202020204" pitchFamily="34" charset="0"/>
              <a:buChar char="•"/>
            </a:pPr>
            <a:endParaRPr lang="en-US" sz="1000" dirty="0">
              <a:latin typeface="Franklin Gothic Book" panose="020B0503020102020204" pitchFamily="34" charset="0"/>
            </a:endParaRPr>
          </a:p>
          <a:p>
            <a:r>
              <a:rPr lang="en-US" sz="1000" u="sng" dirty="0">
                <a:latin typeface="Franklin Gothic Book" panose="020B0503020102020204" pitchFamily="34" charset="0"/>
              </a:rPr>
              <a:t>Family planning </a:t>
            </a:r>
            <a:r>
              <a:rPr lang="en-US" sz="1000" dirty="0">
                <a:latin typeface="Franklin Gothic Book" panose="020B0503020102020204" pitchFamily="34" charset="0"/>
              </a:rPr>
              <a:t>interventions include using modern contraceptive methods (including pills, condoms, injectables, implants and intrauterine devices) and counseling to space births or to limit the number of children. Delayed pregnancy improves birth outcomes, decreases pregnancy-related anemia risk, and allows women time to build up and maintain stores of iron and other micronutrients to prevent micronutrient deficiencies.</a:t>
            </a:r>
          </a:p>
          <a:p>
            <a:endParaRPr lang="en-US" sz="1000" dirty="0">
              <a:latin typeface="Franklin Gothic Book" panose="020B0503020102020204" pitchFamily="34" charset="0"/>
            </a:endParaRPr>
          </a:p>
          <a:p>
            <a:pPr defTabSz="933237">
              <a:defRPr/>
            </a:pPr>
            <a:r>
              <a:rPr lang="en-US" sz="1000" u="sng" dirty="0">
                <a:latin typeface="Franklin Gothic Book" panose="020B0503020102020204" pitchFamily="34" charset="0"/>
              </a:rPr>
              <a:t>Social and behavior change communication </a:t>
            </a:r>
            <a:r>
              <a:rPr lang="en-US" sz="1000" dirty="0">
                <a:latin typeface="Franklin Gothic Book" panose="020B0503020102020204" pitchFamily="34" charset="0"/>
              </a:rPr>
              <a:t>should be an integral part of all the interventions discussed in this presentation. Each intervention should be accompanied by effective behavior change strategies to address social and cultural barriers for use and ensure sustained use.</a:t>
            </a:r>
          </a:p>
        </p:txBody>
      </p:sp>
      <p:sp>
        <p:nvSpPr>
          <p:cNvPr id="4" name="Slide Number Placeholder 3"/>
          <p:cNvSpPr>
            <a:spLocks noGrp="1"/>
          </p:cNvSpPr>
          <p:nvPr>
            <p:ph type="sldNum" sz="quarter" idx="10"/>
          </p:nvPr>
        </p:nvSpPr>
        <p:spPr/>
        <p:txBody>
          <a:bodyPr/>
          <a:lstStyle/>
          <a:p>
            <a:fld id="{4AF6705D-F226-4D4D-931F-ECFDC36EE3C5}" type="slidenum">
              <a:rPr lang="en-US" smtClean="0"/>
              <a:pPr/>
              <a:t>9</a:t>
            </a:fld>
            <a:endParaRPr lang="en-US" dirty="0"/>
          </a:p>
        </p:txBody>
      </p:sp>
    </p:spTree>
    <p:extLst>
      <p:ext uri="{BB962C8B-B14F-4D97-AF65-F5344CB8AC3E}">
        <p14:creationId xmlns:p14="http://schemas.microsoft.com/office/powerpoint/2010/main" val="3660452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799" y="2462351"/>
            <a:ext cx="7829551" cy="565771"/>
          </a:xfrm>
        </p:spPr>
        <p:txBody>
          <a:bodyPr lIns="91440" tIns="91440" rIns="91440" bIns="91440" anchor="ctr" anchorCtr="0">
            <a:normAutofit/>
          </a:bodyPr>
          <a:lstStyle>
            <a:lvl1pPr marL="0" indent="0" algn="l">
              <a:buNone/>
              <a:defRPr sz="2400">
                <a:latin typeface="Franklin Gothic Book" panose="020B0503020102020204" pitchFamily="34" charset="0"/>
                <a:ea typeface="Franklin Gothic Book" panose="020B0503020102020204" pitchFamily="34" charset="0"/>
                <a:cs typeface="Franklin Gothic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Title Placeholder 1"/>
          <p:cNvSpPr>
            <a:spLocks noGrp="1"/>
          </p:cNvSpPr>
          <p:nvPr>
            <p:ph type="title" hasCustomPrompt="1"/>
          </p:nvPr>
        </p:nvSpPr>
        <p:spPr>
          <a:xfrm>
            <a:off x="628650" y="365126"/>
            <a:ext cx="7886700" cy="1325563"/>
          </a:xfrm>
          <a:prstGeom prst="rect">
            <a:avLst/>
          </a:prstGeom>
        </p:spPr>
        <p:txBody>
          <a:bodyPr vert="horz" lIns="91440" tIns="45720" rIns="91440" bIns="45720" rtlCol="0" anchor="ctr">
            <a:normAutofit/>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13359398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324763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365125"/>
            <a:ext cx="5800725" cy="5811838"/>
          </a:xfrm>
        </p:spPr>
        <p:txBody>
          <a:bodyPr vert="eaVert"/>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itle Placeholder 1"/>
          <p:cNvSpPr txBox="1">
            <a:spLocks/>
          </p:cNvSpPr>
          <p:nvPr userDrawn="1"/>
        </p:nvSpPr>
        <p:spPr>
          <a:xfrm rot="5400000">
            <a:off x="4649152" y="2261777"/>
            <a:ext cx="5760720" cy="19716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Helvetica" charset="0"/>
                <a:ea typeface="Helvetica" charset="0"/>
                <a:cs typeface="Helvetica" charset="0"/>
              </a:defRPr>
            </a:lvl1pPr>
          </a:lstStyle>
          <a:p>
            <a:r>
              <a:rPr lang="en-US" dirty="0" smtClean="0">
                <a:latin typeface="Franklin Gothic Book" panose="020B0503020102020204" pitchFamily="34" charset="0"/>
                <a:ea typeface="Franklin Gothic Book" charset="0"/>
                <a:cs typeface="Franklin Gothic Book" charset="0"/>
              </a:rPr>
              <a:t>CLICK TO EDIT MASTER TITLE STYLE</a:t>
            </a:r>
            <a:endParaRPr lang="en-US" dirty="0">
              <a:latin typeface="Franklin Gothic Book" panose="020B0503020102020204" pitchFamily="34" charset="0"/>
              <a:ea typeface="Franklin Gothic Book" charset="0"/>
              <a:cs typeface="Franklin Gothic Book" charset="0"/>
            </a:endParaRPr>
          </a:p>
        </p:txBody>
      </p:sp>
    </p:spTree>
    <p:extLst>
      <p:ext uri="{BB962C8B-B14F-4D97-AF65-F5344CB8AC3E}">
        <p14:creationId xmlns:p14="http://schemas.microsoft.com/office/powerpoint/2010/main" val="155789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31596" y="1859305"/>
            <a:ext cx="7883754" cy="1655762"/>
          </a:xfrm>
          <a:prstGeom prst="rect">
            <a:avLst/>
          </a:prstGeom>
        </p:spPr>
        <p:txBody>
          <a:bodyPr lIns="91440" tIns="91440" rIns="91440" bIns="91440"/>
          <a:lstStyle>
            <a:lvl1pPr marL="0" indent="0" algn="l">
              <a:buNone/>
              <a:defRPr sz="2400">
                <a:latin typeface="Franklin Gothic Book" panose="020B0503020102020204" pitchFamily="34" charset="0"/>
                <a:ea typeface="Franklin Gothic Book" panose="020B0503020102020204" pitchFamily="34" charset="0"/>
                <a:cs typeface="Franklin Gothic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50573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lvl1pPr>
              <a:defRPr>
                <a:latin typeface="+mn-lt"/>
                <a:ea typeface="Franklin Gothic Book" panose="020B0503020102020204" pitchFamily="34" charset="0"/>
                <a:cs typeface="Franklin Gothic Book"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825625"/>
            <a:ext cx="7886700" cy="4122688"/>
          </a:xfrm>
          <a:prstGeom prst="rect">
            <a:avLst/>
          </a:prstGeom>
        </p:spPr>
        <p:txBody>
          <a:bodyPr/>
          <a:lstStyle>
            <a:lvl1pPr>
              <a:defRPr>
                <a:latin typeface="+mn-lt"/>
                <a:ea typeface="Franklin Gothic Book" panose="020B0503020102020204" pitchFamily="34" charset="0"/>
                <a:cs typeface="Franklin Gothic Book" charset="0"/>
              </a:defRPr>
            </a:lvl1pPr>
            <a:lvl2pPr>
              <a:defRPr>
                <a:latin typeface="+mj-lt"/>
                <a:ea typeface="Franklin Gothic Book" panose="020B0503020102020204" pitchFamily="34" charset="0"/>
                <a:cs typeface="Franklin Gothic Book" charset="0"/>
              </a:defRPr>
            </a:lvl2pPr>
            <a:lvl3pPr>
              <a:defRPr>
                <a:latin typeface="+mj-lt"/>
                <a:ea typeface="Franklin Gothic Book" panose="020B0503020102020204" pitchFamily="34" charset="0"/>
                <a:cs typeface="Franklin Gothic Book" charset="0"/>
              </a:defRPr>
            </a:lvl3pPr>
            <a:lvl4pPr>
              <a:defRPr>
                <a:latin typeface="+mj-lt"/>
                <a:ea typeface="Franklin Gothic Book" panose="020B0503020102020204" pitchFamily="34" charset="0"/>
                <a:cs typeface="Franklin Gothic Book" charset="0"/>
              </a:defRPr>
            </a:lvl4pPr>
            <a:lvl5pPr>
              <a:defRPr>
                <a:latin typeface="+mj-lt"/>
                <a:ea typeface="Franklin Gothic Book" panose="020B0503020102020204" pitchFamily="34" charset="0"/>
                <a:cs typeface="Franklin Gothic Book"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3712782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4589463"/>
            <a:ext cx="7886700" cy="1500187"/>
          </a:xfrm>
          <a:prstGeom prst="rect">
            <a:avLst/>
          </a:prstGeom>
        </p:spPr>
        <p:txBody>
          <a:bodyPr>
            <a:normAutofit/>
          </a:bodyPr>
          <a:lstStyle>
            <a:lvl1pPr marL="0" indent="0">
              <a:buNone/>
              <a:defRPr sz="2400">
                <a:solidFill>
                  <a:schemeClr val="tx1">
                    <a:tint val="75000"/>
                  </a:schemeClr>
                </a:solidFill>
                <a:latin typeface="+mn-lt"/>
                <a:ea typeface="Franklin Gothic Book" panose="020B0503020102020204" pitchFamily="34" charset="0"/>
                <a:cs typeface="Franklin Gothic Book"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itle Placeholder 1"/>
          <p:cNvSpPr txBox="1">
            <a:spLocks/>
          </p:cNvSpPr>
          <p:nvPr userDrawn="1"/>
        </p:nvSpPr>
        <p:spPr>
          <a:xfrm>
            <a:off x="628650" y="1361822"/>
            <a:ext cx="7886700" cy="289928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spc="0">
                <a:solidFill>
                  <a:srgbClr val="32697C"/>
                </a:solidFill>
                <a:latin typeface="Helvetica" charset="0"/>
                <a:ea typeface="Helvetica" charset="0"/>
                <a:cs typeface="Helvetica" charset="0"/>
              </a:defRPr>
            </a:lvl1pPr>
          </a:lstStyle>
          <a:p>
            <a:r>
              <a:rPr lang="en-US" dirty="0" smtClean="0">
                <a:solidFill>
                  <a:srgbClr val="646561"/>
                </a:solidFill>
                <a:latin typeface="+mn-lt"/>
                <a:ea typeface="Franklin Gothic Book" charset="0"/>
                <a:cs typeface="Franklin Gothic Book" charset="0"/>
              </a:rPr>
              <a:t>CLICK TO EDIT MASTER TITLE STYLE</a:t>
            </a:r>
            <a:endParaRPr lang="en-US" dirty="0">
              <a:solidFill>
                <a:srgbClr val="646561"/>
              </a:solidFill>
              <a:latin typeface="+mn-lt"/>
              <a:ea typeface="Franklin Gothic Book" charset="0"/>
              <a:cs typeface="Franklin Gothic Book" charset="0"/>
            </a:endParaRPr>
          </a:p>
        </p:txBody>
      </p:sp>
    </p:spTree>
    <p:extLst>
      <p:ext uri="{BB962C8B-B14F-4D97-AF65-F5344CB8AC3E}">
        <p14:creationId xmlns:p14="http://schemas.microsoft.com/office/powerpoint/2010/main" val="103494929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67150" cy="4351338"/>
          </a:xfrm>
          <a:prstGeom prst="rect">
            <a:avLst/>
          </a:prstGeom>
        </p:spPr>
        <p:txBody>
          <a:bodyPr/>
          <a:lstStyle>
            <a:lvl1pPr>
              <a:defRPr>
                <a:latin typeface="+mn-lt"/>
                <a:ea typeface="Franklin Gothic Book" panose="020B0503020102020204" pitchFamily="34" charset="0"/>
                <a:cs typeface="Franklin Gothic Book" panose="020B0503020102020204" pitchFamily="34" charset="0"/>
              </a:defRPr>
            </a:lvl1pPr>
            <a:lvl2pPr>
              <a:defRPr>
                <a:latin typeface="+mn-lt"/>
                <a:ea typeface="Franklin Gothic Book" panose="020B0503020102020204" pitchFamily="34" charset="0"/>
                <a:cs typeface="Franklin Gothic Book" panose="020B0503020102020204" pitchFamily="34" charset="0"/>
              </a:defRPr>
            </a:lvl2pPr>
            <a:lvl3pPr>
              <a:defRPr>
                <a:latin typeface="+mn-lt"/>
                <a:ea typeface="Franklin Gothic Book" panose="020B0503020102020204" pitchFamily="34" charset="0"/>
                <a:cs typeface="Franklin Gothic Book" panose="020B0503020102020204" pitchFamily="34" charset="0"/>
              </a:defRPr>
            </a:lvl3pPr>
            <a:lvl4pPr>
              <a:defRPr>
                <a:latin typeface="+mn-lt"/>
                <a:ea typeface="Franklin Gothic Book" panose="020B0503020102020204" pitchFamily="34" charset="0"/>
                <a:cs typeface="Franklin Gothic Book" panose="020B0503020102020204" pitchFamily="34" charset="0"/>
              </a:defRPr>
            </a:lvl4pPr>
            <a:lvl5pPr>
              <a:defRPr>
                <a:latin typeface="+mn-lt"/>
                <a:ea typeface="Franklin Gothic Book" panose="020B0503020102020204" pitchFamily="34" charset="0"/>
                <a:cs typeface="Franklin Gothic Book" panose="020B05030201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825625"/>
            <a:ext cx="3867150" cy="4351338"/>
          </a:xfrm>
          <a:prstGeom prst="rect">
            <a:avLst/>
          </a:prstGeom>
        </p:spPr>
        <p:txBody>
          <a:bodyPr/>
          <a:lstStyle>
            <a:lvl1pPr>
              <a:defRPr>
                <a:latin typeface="+mn-lt"/>
                <a:ea typeface="Franklin Gothic Book" panose="020B0503020102020204" pitchFamily="34" charset="0"/>
                <a:cs typeface="Franklin Gothic Book" charset="0"/>
              </a:defRPr>
            </a:lvl1pPr>
            <a:lvl2pPr>
              <a:defRPr>
                <a:latin typeface="+mn-lt"/>
                <a:ea typeface="Franklin Gothic Book" panose="020B0503020102020204" pitchFamily="34" charset="0"/>
                <a:cs typeface="Franklin Gothic Book" charset="0"/>
              </a:defRPr>
            </a:lvl2pPr>
            <a:lvl3pPr>
              <a:defRPr>
                <a:latin typeface="+mn-lt"/>
                <a:ea typeface="Franklin Gothic Book" panose="020B0503020102020204" pitchFamily="34" charset="0"/>
                <a:cs typeface="Franklin Gothic Book" charset="0"/>
              </a:defRPr>
            </a:lvl3pPr>
            <a:lvl4pPr>
              <a:defRPr>
                <a:latin typeface="+mn-lt"/>
                <a:ea typeface="Franklin Gothic Book" panose="020B0503020102020204" pitchFamily="34" charset="0"/>
                <a:cs typeface="Franklin Gothic Book" charset="0"/>
              </a:defRPr>
            </a:lvl4pPr>
            <a:lvl5pPr>
              <a:defRPr>
                <a:latin typeface="+mn-lt"/>
                <a:ea typeface="Franklin Gothic Book" panose="020B0503020102020204" pitchFamily="34" charset="0"/>
                <a:cs typeface="Franklin Gothic Book"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65488734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0238" y="1681163"/>
            <a:ext cx="3868737" cy="823912"/>
          </a:xfrm>
          <a:prstGeom prst="rect">
            <a:avLst/>
          </a:prstGeom>
        </p:spPr>
        <p:txBody>
          <a:bodyPr anchor="b" anchorCtr="0"/>
          <a:lstStyle>
            <a:lvl1pPr marL="0" indent="0">
              <a:buNone/>
              <a:defRPr sz="1600" b="1">
                <a:latin typeface="+mn-lt"/>
                <a:ea typeface="Franklin Gothic Book" panose="020B0503020102020204" pitchFamily="34" charset="0"/>
                <a:cs typeface="Franklin Gothic Book"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lvl1pPr>
              <a:defRPr>
                <a:latin typeface="+mn-lt"/>
                <a:ea typeface="Franklin Gothic Book" panose="020B0503020102020204" pitchFamily="34" charset="0"/>
                <a:cs typeface="Franklin Gothic Book" charset="0"/>
              </a:defRPr>
            </a:lvl1pPr>
            <a:lvl2pPr>
              <a:defRPr>
                <a:latin typeface="+mn-lt"/>
                <a:ea typeface="Franklin Gothic Book" panose="020B0503020102020204" pitchFamily="34" charset="0"/>
                <a:cs typeface="Franklin Gothic Book" charset="0"/>
              </a:defRPr>
            </a:lvl2pPr>
            <a:lvl3pPr>
              <a:defRPr>
                <a:latin typeface="+mn-lt"/>
                <a:ea typeface="Franklin Gothic Book" panose="020B0503020102020204" pitchFamily="34" charset="0"/>
                <a:cs typeface="Franklin Gothic Book" charset="0"/>
              </a:defRPr>
            </a:lvl3pPr>
            <a:lvl4pPr>
              <a:defRPr>
                <a:latin typeface="+mn-lt"/>
                <a:ea typeface="Franklin Gothic Book" panose="020B0503020102020204" pitchFamily="34" charset="0"/>
                <a:cs typeface="Franklin Gothic Book" charset="0"/>
              </a:defRPr>
            </a:lvl4pPr>
            <a:lvl5pPr>
              <a:defRPr>
                <a:latin typeface="+mn-lt"/>
                <a:ea typeface="Franklin Gothic Book" panose="020B0503020102020204" pitchFamily="34" charset="0"/>
                <a:cs typeface="Franklin Gothic Book"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681163"/>
            <a:ext cx="3887788" cy="823912"/>
          </a:xfrm>
          <a:prstGeom prst="rect">
            <a:avLst/>
          </a:prstGeom>
        </p:spPr>
        <p:txBody>
          <a:bodyPr anchor="b" anchorCtr="0"/>
          <a:lstStyle>
            <a:lvl1pPr marL="0" indent="0">
              <a:buNone/>
              <a:defRPr sz="1600" b="1">
                <a:latin typeface="+mn-lt"/>
                <a:ea typeface="Franklin Gothic Book" panose="020B0503020102020204" pitchFamily="34" charset="0"/>
                <a:cs typeface="Franklin Gothic Book"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lvl1pPr>
              <a:defRPr>
                <a:latin typeface="+mn-lt"/>
                <a:ea typeface="Franklin Gothic Book" panose="020B0503020102020204" pitchFamily="34" charset="0"/>
                <a:cs typeface="Franklin Gothic Book" charset="0"/>
              </a:defRPr>
            </a:lvl1pPr>
            <a:lvl2pPr>
              <a:defRPr>
                <a:latin typeface="+mn-lt"/>
                <a:ea typeface="Franklin Gothic Book" panose="020B0503020102020204" pitchFamily="34" charset="0"/>
                <a:cs typeface="Franklin Gothic Book" charset="0"/>
              </a:defRPr>
            </a:lvl2pPr>
            <a:lvl3pPr>
              <a:defRPr>
                <a:latin typeface="+mn-lt"/>
                <a:ea typeface="Franklin Gothic Book" panose="020B0503020102020204" pitchFamily="34" charset="0"/>
                <a:cs typeface="Franklin Gothic Book" charset="0"/>
              </a:defRPr>
            </a:lvl3pPr>
            <a:lvl4pPr>
              <a:defRPr>
                <a:latin typeface="+mn-lt"/>
                <a:ea typeface="Franklin Gothic Book" panose="020B0503020102020204" pitchFamily="34" charset="0"/>
                <a:cs typeface="Franklin Gothic Book" charset="0"/>
              </a:defRPr>
            </a:lvl4pPr>
            <a:lvl5pPr>
              <a:defRPr>
                <a:latin typeface="+mn-lt"/>
                <a:ea typeface="Franklin Gothic Book" panose="020B0503020102020204" pitchFamily="34" charset="0"/>
                <a:cs typeface="Franklin Gothic Book"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2919574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203556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35434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788" y="987425"/>
            <a:ext cx="4629150" cy="4873625"/>
          </a:xfrm>
          <a:prstGeom prst="rect">
            <a:avLst/>
          </a:prstGeom>
        </p:spPr>
        <p:txBody>
          <a:bodyPr/>
          <a:lstStyle>
            <a:lvl1pPr>
              <a:defRPr sz="3200">
                <a:latin typeface="+mn-lt"/>
                <a:ea typeface="Franklin Gothic Book" panose="020B0503020102020204" pitchFamily="34" charset="0"/>
                <a:cs typeface="Franklin Gothic Book" charset="0"/>
              </a:defRPr>
            </a:lvl1pPr>
            <a:lvl2pPr>
              <a:defRPr sz="2800">
                <a:latin typeface="+mn-lt"/>
                <a:ea typeface="Franklin Gothic Book" panose="020B0503020102020204" pitchFamily="34" charset="0"/>
                <a:cs typeface="Franklin Gothic Book" charset="0"/>
              </a:defRPr>
            </a:lvl2pPr>
            <a:lvl3pPr>
              <a:defRPr sz="2400">
                <a:latin typeface="+mn-lt"/>
                <a:ea typeface="Franklin Gothic Book" panose="020B0503020102020204" pitchFamily="34" charset="0"/>
                <a:cs typeface="Franklin Gothic Book" charset="0"/>
              </a:defRPr>
            </a:lvl3pPr>
            <a:lvl4pPr>
              <a:defRPr sz="2000">
                <a:latin typeface="+mn-lt"/>
                <a:ea typeface="Franklin Gothic Book" panose="020B0503020102020204" pitchFamily="34" charset="0"/>
                <a:cs typeface="Franklin Gothic Book" charset="0"/>
              </a:defRPr>
            </a:lvl4pPr>
            <a:lvl5pPr>
              <a:defRPr sz="2000">
                <a:latin typeface="+mn-lt"/>
                <a:ea typeface="Franklin Gothic Book" panose="020B0503020102020204" pitchFamily="34" charset="0"/>
                <a:cs typeface="Franklin Gothic Book"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atin typeface="+mn-lt"/>
                <a:ea typeface="Franklin Gothic Book" panose="020B0503020102020204" pitchFamily="34" charset="0"/>
                <a:cs typeface="Franklin Gothic 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5" name="Title Placeholder 1"/>
          <p:cNvSpPr txBox="1">
            <a:spLocks/>
          </p:cNvSpPr>
          <p:nvPr userDrawn="1"/>
        </p:nvSpPr>
        <p:spPr>
          <a:xfrm>
            <a:off x="628650" y="301118"/>
            <a:ext cx="2951163" cy="1911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spc="0">
                <a:solidFill>
                  <a:srgbClr val="32697C"/>
                </a:solidFill>
                <a:latin typeface="Helvetica" charset="0"/>
                <a:ea typeface="Helvetica" charset="0"/>
                <a:cs typeface="Helvetica" charset="0"/>
              </a:defRPr>
            </a:lvl1pPr>
          </a:lstStyle>
          <a:p>
            <a:r>
              <a:rPr lang="en-US" dirty="0" smtClean="0">
                <a:solidFill>
                  <a:srgbClr val="646561"/>
                </a:solidFill>
                <a:latin typeface="+mn-lt"/>
                <a:ea typeface="Franklin Gothic Book" charset="0"/>
                <a:cs typeface="Franklin Gothic Book" charset="0"/>
              </a:rPr>
              <a:t>CLICK TO EDIT MASTER TITLE STYLE</a:t>
            </a:r>
            <a:endParaRPr lang="en-US" dirty="0">
              <a:solidFill>
                <a:srgbClr val="646561"/>
              </a:solidFill>
              <a:latin typeface="+mn-lt"/>
              <a:ea typeface="Franklin Gothic Book" charset="0"/>
              <a:cs typeface="Franklin Gothic Book" charset="0"/>
            </a:endParaRPr>
          </a:p>
        </p:txBody>
      </p:sp>
    </p:spTree>
    <p:extLst>
      <p:ext uri="{BB962C8B-B14F-4D97-AF65-F5344CB8AC3E}">
        <p14:creationId xmlns:p14="http://schemas.microsoft.com/office/powerpoint/2010/main" val="8775542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797073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atin typeface="+mn-lt"/>
                <a:ea typeface="Franklin Gothic Book" panose="020B0503020102020204" pitchFamily="34" charset="0"/>
                <a:cs typeface="Franklin Gothic Book"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atin typeface="+mn-lt"/>
                <a:ea typeface="Franklin Gothic Book" panose="020B0503020102020204" pitchFamily="34" charset="0"/>
                <a:cs typeface="Franklin Gothic 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5" name="Title Placeholder 1"/>
          <p:cNvSpPr txBox="1">
            <a:spLocks/>
          </p:cNvSpPr>
          <p:nvPr userDrawn="1"/>
        </p:nvSpPr>
        <p:spPr>
          <a:xfrm>
            <a:off x="628650" y="301118"/>
            <a:ext cx="2951163" cy="1911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spc="0">
                <a:solidFill>
                  <a:srgbClr val="32697C"/>
                </a:solidFill>
                <a:latin typeface="Helvetica" charset="0"/>
                <a:ea typeface="Helvetica" charset="0"/>
                <a:cs typeface="Helvetica" charset="0"/>
              </a:defRPr>
            </a:lvl1pPr>
          </a:lstStyle>
          <a:p>
            <a:r>
              <a:rPr lang="en-US" dirty="0" smtClean="0">
                <a:solidFill>
                  <a:srgbClr val="646561"/>
                </a:solidFill>
                <a:latin typeface="+mn-lt"/>
                <a:ea typeface="Franklin Gothic Book" charset="0"/>
                <a:cs typeface="Franklin Gothic Book" charset="0"/>
              </a:rPr>
              <a:t>CLICK TO EDIT MASTER TITLE STYLE</a:t>
            </a:r>
            <a:endParaRPr lang="en-US" dirty="0">
              <a:solidFill>
                <a:srgbClr val="646561"/>
              </a:solidFill>
              <a:latin typeface="+mn-lt"/>
              <a:ea typeface="Franklin Gothic Book" charset="0"/>
              <a:cs typeface="Franklin Gothic Book" charset="0"/>
            </a:endParaRPr>
          </a:p>
        </p:txBody>
      </p:sp>
    </p:spTree>
    <p:extLst>
      <p:ext uri="{BB962C8B-B14F-4D97-AF65-F5344CB8AC3E}">
        <p14:creationId xmlns:p14="http://schemas.microsoft.com/office/powerpoint/2010/main" val="88902331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lvl1pPr>
              <a:defRPr>
                <a:latin typeface="+mn-lt"/>
                <a:ea typeface="Franklin Gothic Book" panose="020B0503020102020204" pitchFamily="34" charset="0"/>
                <a:cs typeface="Franklin Gothic Book" charset="0"/>
              </a:defRPr>
            </a:lvl1pPr>
            <a:lvl2pPr>
              <a:defRPr>
                <a:latin typeface="+mn-lt"/>
                <a:ea typeface="Franklin Gothic Book" panose="020B0503020102020204" pitchFamily="34" charset="0"/>
                <a:cs typeface="Franklin Gothic Book" charset="0"/>
              </a:defRPr>
            </a:lvl2pPr>
            <a:lvl3pPr>
              <a:defRPr>
                <a:latin typeface="+mn-lt"/>
                <a:ea typeface="Franklin Gothic Book" panose="020B0503020102020204" pitchFamily="34" charset="0"/>
                <a:cs typeface="Franklin Gothic Book" charset="0"/>
              </a:defRPr>
            </a:lvl3pPr>
            <a:lvl4pPr>
              <a:defRPr>
                <a:latin typeface="+mn-lt"/>
                <a:ea typeface="Franklin Gothic Book" panose="020B0503020102020204" pitchFamily="34" charset="0"/>
                <a:cs typeface="Franklin Gothic Book" charset="0"/>
              </a:defRPr>
            </a:lvl4pPr>
            <a:lvl5pPr>
              <a:defRPr>
                <a:latin typeface="+mn-lt"/>
                <a:ea typeface="Franklin Gothic Book" panose="020B0503020102020204" pitchFamily="34" charset="0"/>
                <a:cs typeface="Franklin Gothic Book"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9461381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543675" y="365125"/>
            <a:ext cx="1971675" cy="5811838"/>
          </a:xfrm>
          <a:prstGeom prst="rect">
            <a:avLst/>
          </a:prstGeom>
        </p:spPr>
        <p:txBody>
          <a:bodyPr vert="eaVert"/>
          <a:lstStyle>
            <a:lvl1pPr>
              <a:defRPr>
                <a:latin typeface="+mn-lt"/>
                <a:ea typeface="Franklin Gothic Book" panose="020B0503020102020204" pitchFamily="34" charset="0"/>
                <a:cs typeface="Franklin Gothic Book"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lvl1pPr>
              <a:defRPr>
                <a:latin typeface="+mn-lt"/>
                <a:ea typeface="Franklin Gothic Book" panose="020B0503020102020204" pitchFamily="34" charset="0"/>
                <a:cs typeface="Franklin Gothic Book" charset="0"/>
              </a:defRPr>
            </a:lvl1pPr>
            <a:lvl2pPr>
              <a:defRPr>
                <a:latin typeface="+mn-lt"/>
                <a:ea typeface="Franklin Gothic Book" panose="020B0503020102020204" pitchFamily="34" charset="0"/>
                <a:cs typeface="Franklin Gothic Book" charset="0"/>
              </a:defRPr>
            </a:lvl2pPr>
            <a:lvl3pPr>
              <a:defRPr>
                <a:latin typeface="+mn-lt"/>
                <a:ea typeface="Franklin Gothic Book" panose="020B0503020102020204" pitchFamily="34" charset="0"/>
                <a:cs typeface="Franklin Gothic Book" charset="0"/>
              </a:defRPr>
            </a:lvl3pPr>
            <a:lvl4pPr>
              <a:defRPr>
                <a:latin typeface="+mn-lt"/>
                <a:ea typeface="Franklin Gothic Book" panose="020B0503020102020204" pitchFamily="34" charset="0"/>
                <a:cs typeface="Franklin Gothic Book" charset="0"/>
              </a:defRPr>
            </a:lvl4pPr>
            <a:lvl5pPr>
              <a:defRPr>
                <a:latin typeface="+mn-lt"/>
                <a:ea typeface="Franklin Gothic Book" panose="020B0503020102020204" pitchFamily="34" charset="0"/>
                <a:cs typeface="Franklin Gothic Book"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4726760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2247802"/>
            <a:ext cx="6858000" cy="1655762"/>
          </a:xfrm>
        </p:spPr>
        <p:txBody>
          <a:bodyPr/>
          <a:lstStyle>
            <a:lvl1pPr marL="0" indent="0" algn="l">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Title Placeholder 1"/>
          <p:cNvSpPr txBox="1">
            <a:spLocks/>
          </p:cNvSpPr>
          <p:nvPr userDrawn="1"/>
        </p:nvSpPr>
        <p:spPr>
          <a:xfrm>
            <a:off x="1143000" y="676656"/>
            <a:ext cx="6931152" cy="13441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Helvetica" charset="0"/>
                <a:ea typeface="+mj-ea"/>
                <a:cs typeface="+mj-cs"/>
              </a:defRPr>
            </a:lvl1pPr>
          </a:lstStyle>
          <a:p>
            <a:r>
              <a:rPr lang="en-US" dirty="0" smtClean="0">
                <a:latin typeface="+mn-lt"/>
              </a:rPr>
              <a:t>CLICK TO EDIT MASTER TITLE STYLE</a:t>
            </a:r>
            <a:endParaRPr lang="en-US" dirty="0">
              <a:latin typeface="+mn-lt"/>
            </a:endParaRPr>
          </a:p>
        </p:txBody>
      </p:sp>
    </p:spTree>
    <p:extLst>
      <p:ext uri="{BB962C8B-B14F-4D97-AF65-F5344CB8AC3E}">
        <p14:creationId xmlns:p14="http://schemas.microsoft.com/office/powerpoint/2010/main" val="145559096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2829828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2806961"/>
            <a:ext cx="7886700" cy="1500187"/>
          </a:xfrm>
        </p:spPr>
        <p:txBody>
          <a:bodyPr/>
          <a:lstStyle>
            <a:lvl1pPr marL="0" indent="0">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itle Placeholder 1"/>
          <p:cNvSpPr txBox="1">
            <a:spLocks/>
          </p:cNvSpPr>
          <p:nvPr userDrawn="1"/>
        </p:nvSpPr>
        <p:spPr>
          <a:xfrm>
            <a:off x="656082" y="133438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Helvetica" charset="0"/>
                <a:ea typeface="+mj-ea"/>
                <a:cs typeface="+mj-cs"/>
              </a:defRPr>
            </a:lvl1pPr>
          </a:lstStyle>
          <a:p>
            <a:r>
              <a:rPr lang="en-US" dirty="0" smtClean="0">
                <a:latin typeface="+mn-lt"/>
              </a:rPr>
              <a:t>CLICK TO EDIT MASTER TITLE STYLE</a:t>
            </a:r>
            <a:endParaRPr lang="en-US" dirty="0">
              <a:latin typeface="+mn-lt"/>
            </a:endParaRPr>
          </a:p>
        </p:txBody>
      </p:sp>
    </p:spTree>
    <p:extLst>
      <p:ext uri="{BB962C8B-B14F-4D97-AF65-F5344CB8AC3E}">
        <p14:creationId xmlns:p14="http://schemas.microsoft.com/office/powerpoint/2010/main" val="7063642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67150" cy="4351338"/>
          </a:xfrm>
        </p:spPr>
        <p:txBody>
          <a:bodyPr>
            <a:norm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825625"/>
            <a:ext cx="3867150" cy="4351338"/>
          </a:xfrm>
        </p:spPr>
        <p:txBody>
          <a:bodyPr>
            <a:norm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28650" y="6356350"/>
            <a:ext cx="2057400" cy="365125"/>
          </a:xfrm>
          <a:prstGeom prst="rect">
            <a:avLst/>
          </a:prstGeom>
        </p:spPr>
        <p:txBody>
          <a:bodyPr>
            <a:normAutofit/>
          </a:bodyPr>
          <a:lstStyle>
            <a:lvl1pPr>
              <a:defRPr>
                <a:latin typeface="+mn-lt"/>
              </a:defRPr>
            </a:lvl1pPr>
          </a:lstStyle>
          <a:p>
            <a:endParaRPr lang="en-US" dirty="0"/>
          </a:p>
        </p:txBody>
      </p:sp>
      <p:sp>
        <p:nvSpPr>
          <p:cNvPr id="6" name="Footer Placeholder 5"/>
          <p:cNvSpPr>
            <a:spLocks noGrp="1"/>
          </p:cNvSpPr>
          <p:nvPr>
            <p:ph type="ftr" sz="quarter" idx="11"/>
          </p:nvPr>
        </p:nvSpPr>
        <p:spPr>
          <a:xfrm>
            <a:off x="3028950" y="6356350"/>
            <a:ext cx="3086100" cy="365125"/>
          </a:xfrm>
          <a:prstGeom prst="rect">
            <a:avLst/>
          </a:prstGeom>
        </p:spPr>
        <p:txBody>
          <a:bodyPr>
            <a:normAutofit/>
          </a:bodyPr>
          <a:lstStyle>
            <a:lvl1pPr>
              <a:defRPr>
                <a:latin typeface="+mn-lt"/>
              </a:defRPr>
            </a:lvl1pPr>
          </a:lstStyle>
          <a:p>
            <a:endParaRPr lang="en-US" dirty="0"/>
          </a:p>
        </p:txBody>
      </p:sp>
      <p:sp>
        <p:nvSpPr>
          <p:cNvPr id="7" name="Slide Number Placeholder 6"/>
          <p:cNvSpPr>
            <a:spLocks noGrp="1"/>
          </p:cNvSpPr>
          <p:nvPr>
            <p:ph type="sldNum" sz="quarter" idx="12"/>
          </p:nvPr>
        </p:nvSpPr>
        <p:spPr>
          <a:xfrm>
            <a:off x="6457950" y="6356350"/>
            <a:ext cx="2057400" cy="365125"/>
          </a:xfrm>
          <a:prstGeom prst="rect">
            <a:avLst/>
          </a:prstGeom>
        </p:spPr>
        <p:txBody>
          <a:bodyPr>
            <a:normAutofit/>
          </a:bodyPr>
          <a:lstStyle>
            <a:lvl1pPr>
              <a:defRPr>
                <a:latin typeface="+mn-lt"/>
              </a:defRPr>
            </a:lvl1pPr>
          </a:lstStyle>
          <a:p>
            <a:fld id="{718CA319-5C67-3148-B62C-5A45C0B0E9F6}" type="slidenum">
              <a:rPr lang="en-US" smtClean="0"/>
              <a:pPr/>
              <a:t>‹#›</a:t>
            </a:fld>
            <a:endParaRPr lang="en-US" dirty="0"/>
          </a:p>
        </p:txBody>
      </p:sp>
      <p:sp>
        <p:nvSpPr>
          <p:cNvPr id="8" name="Title Placeholder 1"/>
          <p:cNvSpPr txBox="1">
            <a:spLocks/>
          </p:cNvSpPr>
          <p:nvPr userDrawn="1"/>
        </p:nvSpPr>
        <p:spPr>
          <a:xfrm>
            <a:off x="656082" y="47485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Helvetica" charset="0"/>
                <a:ea typeface="+mj-ea"/>
                <a:cs typeface="+mj-cs"/>
              </a:defRPr>
            </a:lvl1pPr>
          </a:lstStyle>
          <a:p>
            <a:r>
              <a:rPr lang="en-US" dirty="0" smtClean="0">
                <a:latin typeface="+mn-lt"/>
              </a:rPr>
              <a:t>CLICK TO EDIT MASTER TITLE STYLE</a:t>
            </a:r>
            <a:endParaRPr lang="en-US" dirty="0">
              <a:latin typeface="+mn-lt"/>
            </a:endParaRPr>
          </a:p>
        </p:txBody>
      </p:sp>
    </p:spTree>
    <p:extLst>
      <p:ext uri="{BB962C8B-B14F-4D97-AF65-F5344CB8AC3E}">
        <p14:creationId xmlns:p14="http://schemas.microsoft.com/office/powerpoint/2010/main" val="13649534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0238" y="1681163"/>
            <a:ext cx="3868737"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30238" y="2505075"/>
            <a:ext cx="3868737" cy="310864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10864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
          <p:cNvSpPr txBox="1">
            <a:spLocks/>
          </p:cNvSpPr>
          <p:nvPr userDrawn="1"/>
        </p:nvSpPr>
        <p:spPr>
          <a:xfrm>
            <a:off x="628650" y="3376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Helvetica" charset="0"/>
                <a:ea typeface="+mj-ea"/>
                <a:cs typeface="+mj-cs"/>
              </a:defRPr>
            </a:lvl1pPr>
          </a:lstStyle>
          <a:p>
            <a:r>
              <a:rPr lang="en-US" dirty="0" smtClean="0">
                <a:latin typeface="+mn-lt"/>
              </a:rPr>
              <a:t>CLICK TO EDIT MASTER TITLE STYLE</a:t>
            </a:r>
            <a:endParaRPr lang="en-US" dirty="0">
              <a:latin typeface="+mn-lt"/>
            </a:endParaRPr>
          </a:p>
        </p:txBody>
      </p:sp>
    </p:spTree>
    <p:extLst>
      <p:ext uri="{BB962C8B-B14F-4D97-AF65-F5344CB8AC3E}">
        <p14:creationId xmlns:p14="http://schemas.microsoft.com/office/powerpoint/2010/main" val="147257633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txBox="1">
            <a:spLocks/>
          </p:cNvSpPr>
          <p:nvPr userDrawn="1"/>
        </p:nvSpPr>
        <p:spPr>
          <a:xfrm>
            <a:off x="656082" y="36512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Helvetica" charset="0"/>
                <a:ea typeface="+mj-ea"/>
                <a:cs typeface="+mj-cs"/>
              </a:defRPr>
            </a:lvl1pPr>
          </a:lstStyle>
          <a:p>
            <a:r>
              <a:rPr lang="en-US" dirty="0" smtClean="0">
                <a:latin typeface="+mn-lt"/>
              </a:rPr>
              <a:t>CLICK TO EDIT MASTER TITLE STYLE</a:t>
            </a:r>
            <a:endParaRPr lang="en-US" dirty="0">
              <a:latin typeface="+mn-lt"/>
            </a:endParaRPr>
          </a:p>
        </p:txBody>
      </p:sp>
    </p:spTree>
    <p:extLst>
      <p:ext uri="{BB962C8B-B14F-4D97-AF65-F5344CB8AC3E}">
        <p14:creationId xmlns:p14="http://schemas.microsoft.com/office/powerpoint/2010/main" val="40290317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2029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2555255"/>
            <a:ext cx="7886700" cy="1115597"/>
          </a:xfrm>
        </p:spPr>
        <p:txBody>
          <a:bodyPr>
            <a:normAutofit/>
          </a:bodyPr>
          <a:lstStyle>
            <a:lvl1pPr marL="0" indent="0">
              <a:buNone/>
              <a:defRPr sz="2400">
                <a:solidFill>
                  <a:schemeClr val="bg1"/>
                </a:solidFill>
                <a:latin typeface="Franklin Gothic Book" panose="020B0503020102020204" pitchFamily="34" charset="0"/>
                <a:ea typeface="Franklin Gothic Book" panose="020B0503020102020204" pitchFamily="34" charset="0"/>
                <a:cs typeface="Franklin Gothic Book"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756915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0238" y="457200"/>
            <a:ext cx="2949575" cy="1600200"/>
          </a:xfrm>
        </p:spPr>
        <p:txBody>
          <a:bodyPr anchor="b"/>
          <a:lstStyle>
            <a:lvl1pPr>
              <a:defRPr sz="32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87788" y="987425"/>
            <a:ext cx="4629150" cy="4873625"/>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50388523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0238" y="457200"/>
            <a:ext cx="2949575" cy="1600200"/>
          </a:xfrm>
        </p:spPr>
        <p:txBody>
          <a:bodyPr anchor="b"/>
          <a:lstStyle>
            <a:lvl1pPr>
              <a:defRPr sz="3200"/>
            </a:lvl1pPr>
          </a:lstStyle>
          <a:p>
            <a:r>
              <a:rPr lang="en-US" dirty="0" smtClean="0"/>
              <a:t>CLICK TO EDIT MASTER TITLE STYLE</a:t>
            </a:r>
            <a:endParaRPr lang="en-US" dirty="0"/>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21940797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1694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543675" y="365125"/>
            <a:ext cx="1971675" cy="5811838"/>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6028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799" y="2462351"/>
            <a:ext cx="7829551" cy="565771"/>
          </a:xfrm>
        </p:spPr>
        <p:txBody>
          <a:bodyPr lIns="91440" tIns="91440" rIns="91440" bIns="91440" anchor="ctr">
            <a:normAutofit/>
          </a:bodyPr>
          <a:lstStyle>
            <a:lvl1pPr marL="0" indent="0" algn="l">
              <a:buNone/>
              <a:defRPr sz="2400">
                <a:latin typeface="+mn-lt"/>
                <a:ea typeface="Franklin Gothic Book" panose="020B0503020102020204" pitchFamily="34" charset="0"/>
                <a:cs typeface="Franklin Gothic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Title Placeholder 1"/>
          <p:cNvSpPr>
            <a:spLocks noGrp="1"/>
          </p:cNvSpPr>
          <p:nvPr>
            <p:ph type="title"/>
          </p:nvPr>
        </p:nvSpPr>
        <p:spPr>
          <a:xfrm>
            <a:off x="628650" y="365126"/>
            <a:ext cx="7886700" cy="1325563"/>
          </a:xfrm>
          <a:prstGeom prst="rect">
            <a:avLst/>
          </a:prstGeom>
        </p:spPr>
        <p:txBody>
          <a:bodyPr rtlCol="0">
            <a:normAutofit/>
          </a:bodyPr>
          <a:lstStyle>
            <a:lvl1pPr>
              <a:defRPr b="1">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69915264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31596" y="1859305"/>
            <a:ext cx="7883754" cy="1655762"/>
          </a:xfrm>
          <a:prstGeom prst="rect">
            <a:avLst/>
          </a:prstGeom>
        </p:spPr>
        <p:txBody>
          <a:bodyPr lIns="91440" tIns="91440" rIns="91440" bIns="91440"/>
          <a:lstStyle>
            <a:lvl1pPr marL="0" indent="0" algn="l">
              <a:buNone/>
              <a:defRPr sz="2400">
                <a:latin typeface="+mn-lt"/>
                <a:ea typeface="Franklin Gothic Book" panose="020B0503020102020204" pitchFamily="34" charset="0"/>
                <a:cs typeface="Franklin Gothic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Title Placeholder 1"/>
          <p:cNvSpPr>
            <a:spLocks noGrp="1"/>
          </p:cNvSpPr>
          <p:nvPr>
            <p:ph type="title"/>
          </p:nvPr>
        </p:nvSpPr>
        <p:spPr>
          <a:xfrm>
            <a:off x="628650" y="365126"/>
            <a:ext cx="7886700" cy="1325563"/>
          </a:xfrm>
          <a:prstGeom prst="rect">
            <a:avLst/>
          </a:prstGeom>
        </p:spPr>
        <p:txBody>
          <a:bodyPr rtlCol="0">
            <a:normAutofit/>
          </a:bodyPr>
          <a:lstStyle>
            <a:lvl1pPr>
              <a:defRPr>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73311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065311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600" b="1">
                <a:latin typeface="Franklin Gothic Book" panose="020B0503020102020204" pitchFamily="34" charset="0"/>
                <a:ea typeface="Franklin Gothic Book" panose="020B0503020102020204" pitchFamily="34" charset="0"/>
                <a:cs typeface="Franklin Gothic Book"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600" b="1">
                <a:latin typeface="Franklin Gothic Book" panose="020B0503020102020204" pitchFamily="34" charset="0"/>
                <a:ea typeface="Franklin Gothic Book" panose="020B0503020102020204" pitchFamily="34" charset="0"/>
                <a:cs typeface="Franklin Gothic Book"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latin typeface="Franklin Gothic Book" panose="020B0503020102020204" pitchFamily="34" charset="0"/>
                <a:ea typeface="Franklin Gothic Book" panose="020B0503020102020204" pitchFamily="34" charset="0"/>
                <a:cs typeface="Franklin Gothic Book" charset="0"/>
              </a:defRPr>
            </a:lvl1pPr>
            <a:lvl2pPr>
              <a:defRPr>
                <a:latin typeface="Franklin Gothic Book" panose="020B0503020102020204" pitchFamily="34" charset="0"/>
                <a:ea typeface="Franklin Gothic Book" panose="020B0503020102020204" pitchFamily="34" charset="0"/>
                <a:cs typeface="Franklin Gothic Book" charset="0"/>
              </a:defRPr>
            </a:lvl2pPr>
            <a:lvl3pPr>
              <a:defRPr>
                <a:latin typeface="Franklin Gothic Book" panose="020B0503020102020204" pitchFamily="34" charset="0"/>
                <a:ea typeface="Franklin Gothic Book" panose="020B0503020102020204" pitchFamily="34" charset="0"/>
                <a:cs typeface="Franklin Gothic Book" charset="0"/>
              </a:defRPr>
            </a:lvl3pPr>
            <a:lvl4pPr>
              <a:defRPr>
                <a:latin typeface="Franklin Gothic Book" panose="020B0503020102020204" pitchFamily="34" charset="0"/>
                <a:ea typeface="Franklin Gothic Book" panose="020B0503020102020204" pitchFamily="34" charset="0"/>
                <a:cs typeface="Franklin Gothic Book" charset="0"/>
              </a:defRPr>
            </a:lvl4pPr>
            <a:lvl5pPr>
              <a:defRPr>
                <a:latin typeface="Franklin Gothic Book" panose="020B0503020102020204" pitchFamily="34" charset="0"/>
                <a:ea typeface="Franklin Gothic Book" panose="020B0503020102020204" pitchFamily="34" charset="0"/>
                <a:cs typeface="Franklin Gothic Book"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19346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846811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829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atin typeface="Franklin Gothic Book" panose="020B0503020102020204" pitchFamily="34" charset="0"/>
                <a:ea typeface="Franklin Gothic Book" panose="020B0503020102020204" pitchFamily="34" charset="0"/>
                <a:cs typeface="Franklin Gothic Book"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atin typeface="Franklin Gothic Book" panose="020B0503020102020204" pitchFamily="34" charset="0"/>
                <a:ea typeface="Franklin Gothic Book" panose="020B0503020102020204" pitchFamily="34" charset="0"/>
                <a:cs typeface="Franklin Gothic Book" charset="0"/>
              </a:defRPr>
            </a:lvl1pPr>
            <a:lvl2pPr>
              <a:defRPr sz="2800">
                <a:latin typeface="Franklin Gothic Book" panose="020B0503020102020204" pitchFamily="34" charset="0"/>
                <a:ea typeface="Franklin Gothic Book" panose="020B0503020102020204" pitchFamily="34" charset="0"/>
                <a:cs typeface="Franklin Gothic Book" charset="0"/>
              </a:defRPr>
            </a:lvl2pPr>
            <a:lvl3pPr>
              <a:defRPr sz="2400">
                <a:latin typeface="Franklin Gothic Book" panose="020B0503020102020204" pitchFamily="34" charset="0"/>
                <a:ea typeface="Franklin Gothic Book" panose="020B0503020102020204" pitchFamily="34" charset="0"/>
                <a:cs typeface="Franklin Gothic Book" charset="0"/>
              </a:defRPr>
            </a:lvl3pPr>
            <a:lvl4pPr>
              <a:defRPr sz="2000">
                <a:latin typeface="Franklin Gothic Book" panose="020B0503020102020204" pitchFamily="34" charset="0"/>
                <a:ea typeface="Franklin Gothic Book" panose="020B0503020102020204" pitchFamily="34" charset="0"/>
                <a:cs typeface="Franklin Gothic Book" charset="0"/>
              </a:defRPr>
            </a:lvl4pPr>
            <a:lvl5pPr>
              <a:defRPr sz="2000">
                <a:latin typeface="Franklin Gothic Book" panose="020B0503020102020204" pitchFamily="34" charset="0"/>
                <a:ea typeface="Franklin Gothic Book" panose="020B0503020102020204" pitchFamily="34" charset="0"/>
                <a:cs typeface="Franklin Gothic Book"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Franklin Gothic Book" panose="020B0503020102020204" pitchFamily="34" charset="0"/>
                <a:ea typeface="Franklin Gothic Book" panose="020B0503020102020204" pitchFamily="34" charset="0"/>
                <a:cs typeface="Franklin Gothic 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307565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atin typeface="Franklin Gothic Book" panose="020B0503020102020204" pitchFamily="34" charset="0"/>
                <a:ea typeface="Franklin Gothic Book" panose="020B0503020102020204" pitchFamily="34" charset="0"/>
                <a:cs typeface="Franklin Gothic Book" charset="0"/>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atin typeface="Franklin Gothic Book" panose="020B0503020102020204" pitchFamily="34" charset="0"/>
                <a:ea typeface="Franklin Gothic Book" panose="020B0503020102020204" pitchFamily="34" charset="0"/>
                <a:cs typeface="Franklin Gothic Book"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Franklin Gothic Book" panose="020B0503020102020204" pitchFamily="34" charset="0"/>
                <a:ea typeface="Franklin Gothic Book" panose="020B0503020102020204" pitchFamily="34" charset="0"/>
                <a:cs typeface="Franklin Gothic 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555996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w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3.wmf"/><Relationship Id="rId2" Type="http://schemas.openxmlformats.org/officeDocument/2006/relationships/slideLayout" Target="../slideLayouts/slideLayout24.xml"/><Relationship Id="rId16"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spring logo_final_recessed.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36022" y="6386245"/>
            <a:ext cx="822050" cy="320040"/>
          </a:xfrm>
          <a:prstGeom prst="rect">
            <a:avLst/>
          </a:prstGeom>
        </p:spPr>
      </p:pic>
      <p:pic>
        <p:nvPicPr>
          <p:cNvPr id="8" name="Picture 7" descr="USAID_logo_Horizontal_CMYK [Converted].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4800" y="6386245"/>
            <a:ext cx="1078992" cy="320975"/>
          </a:xfrm>
          <a:prstGeom prst="rect">
            <a:avLst/>
          </a:prstGeom>
        </p:spPr>
      </p:pic>
      <p:sp>
        <p:nvSpPr>
          <p:cNvPr id="14" name="Rectangle 13"/>
          <p:cNvSpPr/>
          <p:nvPr/>
        </p:nvSpPr>
        <p:spPr>
          <a:xfrm>
            <a:off x="0" y="-1"/>
            <a:ext cx="9144000" cy="6100763"/>
          </a:xfrm>
          <a:prstGeom prst="rect">
            <a:avLst/>
          </a:prstGeom>
          <a:solidFill>
            <a:srgbClr val="9999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accent3"/>
              </a:solidFill>
              <a:latin typeface="Franklin Gothic Book" panose="020B0503020102020204" pitchFamily="34" charset="0"/>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3606987"/>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Rectangle 12"/>
          <p:cNvSpPr/>
          <p:nvPr/>
        </p:nvSpPr>
        <p:spPr>
          <a:xfrm>
            <a:off x="0" y="6098028"/>
            <a:ext cx="9144000" cy="76200"/>
          </a:xfrm>
          <a:prstGeom prst="rect">
            <a:avLst/>
          </a:prstGeom>
          <a:solidFill>
            <a:srgbClr val="E2843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Franklin Gothic Book" panose="020B0503020102020204" pitchFamily="34" charset="0"/>
            </a:endParaRPr>
          </a:p>
        </p:txBody>
      </p:sp>
      <p:sp>
        <p:nvSpPr>
          <p:cNvPr id="4"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l">
              <a:defRPr sz="1200">
                <a:solidFill>
                  <a:schemeClr val="tx1"/>
                </a:solidFill>
              </a:defRPr>
            </a:lvl1pPr>
          </a:lstStyle>
          <a:p>
            <a:fld id="{CFE14A71-56A6-49E6-A4F5-924132F0F153}" type="slidenum">
              <a:rPr lang="en-US" smtClean="0"/>
              <a:pPr/>
              <a:t>‹#›</a:t>
            </a:fld>
            <a:endParaRPr lang="en-US" dirty="0"/>
          </a:p>
        </p:txBody>
      </p:sp>
    </p:spTree>
    <p:extLst>
      <p:ext uri="{BB962C8B-B14F-4D97-AF65-F5344CB8AC3E}">
        <p14:creationId xmlns:p14="http://schemas.microsoft.com/office/powerpoint/2010/main" val="1950955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3200" b="1" kern="1200">
          <a:solidFill>
            <a:schemeClr val="bg1"/>
          </a:solidFill>
          <a:latin typeface="Franklin Gothic Book" panose="020B0503020102020204" pitchFamily="34" charset="0"/>
          <a:ea typeface="Franklin Gothic Book" panose="020B0503020102020204" pitchFamily="34" charset="0"/>
          <a:cs typeface="Franklin Gothic Book"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Franklin Gothic Book" panose="020B0503020102020204" pitchFamily="34" charset="0"/>
          <a:ea typeface="Franklin Gothic Book" panose="020B0503020102020204" pitchFamily="34" charset="0"/>
          <a:cs typeface="Franklin Gothic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Franklin Gothic Book" panose="020B0503020102020204" pitchFamily="34" charset="0"/>
          <a:ea typeface="Franklin Gothic Book" panose="020B0503020102020204" pitchFamily="34" charset="0"/>
          <a:cs typeface="Franklin Gothic Book"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Franklin Gothic Book" panose="020B0503020102020204" pitchFamily="34" charset="0"/>
          <a:ea typeface="Franklin Gothic Book" panose="020B0503020102020204" pitchFamily="34" charset="0"/>
          <a:cs typeface="Franklin Gothic Book"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Franklin Gothic Book" panose="020B0503020102020204" pitchFamily="34" charset="0"/>
          <a:ea typeface="Franklin Gothic Book" panose="020B0503020102020204" pitchFamily="34" charset="0"/>
          <a:cs typeface="Franklin Gothic Book"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Franklin Gothic Book" panose="020B0503020102020204" pitchFamily="34" charset="0"/>
          <a:ea typeface="Franklin Gothic Book" panose="020B0503020102020204" pitchFamily="34" charset="0"/>
          <a:cs typeface="Franklin Gothic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248400"/>
            <a:ext cx="9144000" cy="609600"/>
          </a:xfrm>
          <a:prstGeom prst="rect">
            <a:avLst/>
          </a:prstGeom>
          <a:solidFill>
            <a:srgbClr val="9999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accent3"/>
              </a:solidFill>
              <a:latin typeface="Franklin Gothic Book" panose="020B0503020102020204" pitchFamily="34" charset="0"/>
            </a:endParaRPr>
          </a:p>
        </p:txBody>
      </p:sp>
      <p:sp>
        <p:nvSpPr>
          <p:cNvPr id="8" name="Rectangle 7"/>
          <p:cNvSpPr/>
          <p:nvPr/>
        </p:nvSpPr>
        <p:spPr>
          <a:xfrm>
            <a:off x="0" y="6248400"/>
            <a:ext cx="9144000" cy="76200"/>
          </a:xfrm>
          <a:prstGeom prst="rect">
            <a:avLst/>
          </a:prstGeom>
          <a:solidFill>
            <a:srgbClr val="E2843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Franklin Gothic Book" panose="020B0503020102020204" pitchFamily="34" charset="0"/>
            </a:endParaRPr>
          </a:p>
        </p:txBody>
      </p:sp>
      <p:sp>
        <p:nvSpPr>
          <p:cNvPr id="9" name="TextBox 8"/>
          <p:cNvSpPr txBox="1"/>
          <p:nvPr/>
        </p:nvSpPr>
        <p:spPr>
          <a:xfrm>
            <a:off x="6934200" y="6464348"/>
            <a:ext cx="2057400" cy="215444"/>
          </a:xfrm>
          <a:prstGeom prst="rect">
            <a:avLst/>
          </a:prstGeom>
          <a:noFill/>
        </p:spPr>
        <p:txBody>
          <a:bodyPr wrap="square" rtlCol="0">
            <a:spAutoFit/>
          </a:bodyPr>
          <a:lstStyle/>
          <a:p>
            <a:pPr algn="r"/>
            <a:r>
              <a:rPr lang="en-US" sz="800" dirty="0" smtClean="0">
                <a:solidFill>
                  <a:srgbClr val="F6F5F0">
                    <a:alpha val="86000"/>
                  </a:srgbClr>
                </a:solidFill>
                <a:latin typeface="Franklin Gothic Book" panose="020B0503020102020204" pitchFamily="34" charset="0"/>
                <a:ea typeface="Franklin Gothic Book" charset="0"/>
                <a:cs typeface="Franklin Gothic Book" charset="0"/>
              </a:rPr>
              <a:t>www.spring-nutrition.org</a:t>
            </a:r>
            <a:endParaRPr lang="en-US" sz="800" dirty="0">
              <a:solidFill>
                <a:srgbClr val="F6F5F0">
                  <a:alpha val="86000"/>
                </a:srgbClr>
              </a:solidFill>
              <a:latin typeface="Franklin Gothic Book" panose="020B0503020102020204" pitchFamily="34" charset="0"/>
              <a:ea typeface="Franklin Gothic Book" charset="0"/>
              <a:cs typeface="Franklin Gothic Book" charset="0"/>
            </a:endParaRPr>
          </a:p>
        </p:txBody>
      </p:sp>
      <p:sp>
        <p:nvSpPr>
          <p:cNvPr id="14"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5" name="Text Placeholder 2"/>
          <p:cNvSpPr>
            <a:spLocks noGrp="1"/>
          </p:cNvSpPr>
          <p:nvPr>
            <p:ph type="body" idx="1"/>
          </p:nvPr>
        </p:nvSpPr>
        <p:spPr>
          <a:xfrm>
            <a:off x="628650" y="1825625"/>
            <a:ext cx="7886700" cy="3606987"/>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descr="SPRING leaves alone 80 percent tint.wm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8599" y="6417755"/>
            <a:ext cx="346800" cy="300644"/>
          </a:xfrm>
          <a:prstGeom prst="rect">
            <a:avLst/>
          </a:prstGeom>
          <a:noFill/>
          <a:ln>
            <a:noFill/>
          </a:ln>
        </p:spPr>
      </p:pic>
    </p:spTree>
    <p:extLst>
      <p:ext uri="{BB962C8B-B14F-4D97-AF65-F5344CB8AC3E}">
        <p14:creationId xmlns:p14="http://schemas.microsoft.com/office/powerpoint/2010/main" val="5022786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3200" b="1" kern="1200" spc="0">
          <a:solidFill>
            <a:srgbClr val="646561"/>
          </a:solidFill>
          <a:latin typeface="Franklin Gothic Book" panose="020B0503020102020204" pitchFamily="34" charset="0"/>
          <a:ea typeface="Franklin Gothic Book" panose="020B0503020102020204" pitchFamily="34" charset="0"/>
          <a:cs typeface="Franklin Gothic Book" charset="0"/>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646561"/>
          </a:solidFill>
          <a:latin typeface="Franklin Gothic Book" panose="020B0503020102020204" pitchFamily="34" charset="0"/>
          <a:ea typeface="Franklin Gothic Book" panose="020B0503020102020204" pitchFamily="34" charset="0"/>
          <a:cs typeface="Franklin Gothic Book" charset="0"/>
        </a:defRPr>
      </a:lvl1pPr>
      <a:lvl2pPr marL="685800" indent="-228600" algn="l" defTabSz="914400" rtl="0" eaLnBrk="1" latinLnBrk="0" hangingPunct="1">
        <a:lnSpc>
          <a:spcPct val="90000"/>
        </a:lnSpc>
        <a:spcBef>
          <a:spcPts val="500"/>
        </a:spcBef>
        <a:buFont typeface="Arial"/>
        <a:buChar char="•"/>
        <a:defRPr sz="2400" kern="1200">
          <a:solidFill>
            <a:srgbClr val="646561"/>
          </a:solidFill>
          <a:latin typeface="Franklin Gothic Book" panose="020B0503020102020204" pitchFamily="34" charset="0"/>
          <a:ea typeface="Franklin Gothic Book" panose="020B0503020102020204" pitchFamily="34"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rgbClr val="646561"/>
          </a:solidFill>
          <a:latin typeface="Franklin Gothic Book" panose="020B0503020102020204" pitchFamily="34" charset="0"/>
          <a:ea typeface="Franklin Gothic Book" panose="020B0503020102020204" pitchFamily="34"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rgbClr val="646561"/>
          </a:solidFill>
          <a:latin typeface="Franklin Gothic Book" panose="020B0503020102020204" pitchFamily="34" charset="0"/>
          <a:ea typeface="Franklin Gothic Book" panose="020B0503020102020204" pitchFamily="34"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019800"/>
          </a:xfrm>
          <a:prstGeom prst="rect">
            <a:avLst/>
          </a:prstGeom>
          <a:solidFill>
            <a:srgbClr val="9999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accent3"/>
              </a:solidFill>
              <a:latin typeface="+mn-lt"/>
            </a:endParaRPr>
          </a:p>
        </p:txBody>
      </p:sp>
      <p:sp>
        <p:nvSpPr>
          <p:cNvPr id="8" name="TextBox 7"/>
          <p:cNvSpPr txBox="1"/>
          <p:nvPr/>
        </p:nvSpPr>
        <p:spPr>
          <a:xfrm>
            <a:off x="2590800" y="6230505"/>
            <a:ext cx="3810000" cy="551295"/>
          </a:xfrm>
          <a:prstGeom prst="rect">
            <a:avLst/>
          </a:prstGeom>
          <a:noFill/>
        </p:spPr>
        <p:txBody>
          <a:bodyPr wrap="square" lIns="0" tIns="0" rIns="0" bIns="0" numCol="1" spcCol="91440" rtlCol="0" anchor="ctr" anchorCtr="0">
            <a:no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700" b="0" i="0" u="none" strike="noStrike" kern="1200" baseline="0" dirty="0" smtClean="0">
                <a:ln>
                  <a:noFill/>
                </a:ln>
                <a:solidFill>
                  <a:schemeClr val="tx1"/>
                </a:solidFill>
                <a:latin typeface="+mn-lt"/>
                <a:ea typeface="Franklin Gothic Book" charset="0"/>
                <a:cs typeface="Franklin Gothic Book" charset="0"/>
              </a:rPr>
              <a:t>This presentation was made possible by the American people through the U.S. Agency for International Development (USAID) under Cooperative Agreement No. AID-OAA-A-11-00031, the Strengthening Partnerships, Results, and Innovations in Nutrition Globally (SPRING) project.</a:t>
            </a:r>
          </a:p>
        </p:txBody>
      </p:sp>
      <p:pic>
        <p:nvPicPr>
          <p:cNvPr id="9" name="Picture 5" descr="C:\Users\jbishara\Dropbox\logos for PowerPoint Tehcnical Meeting PAHO\spring logo_final_recessed.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951926" y="6348479"/>
            <a:ext cx="811073" cy="315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C:\Users\jbishara\Dropbox\logos for PowerPoint Tehcnical Meeting PAHO\USAID_logo_Horizontal_CMYK [Converted].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04800" y="6347729"/>
            <a:ext cx="1066800" cy="316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6019800"/>
            <a:ext cx="9144000" cy="76200"/>
          </a:xfrm>
          <a:prstGeom prst="rect">
            <a:avLst/>
          </a:prstGeom>
          <a:solidFill>
            <a:srgbClr val="E28432"/>
          </a:solidFill>
          <a:ln>
            <a:no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p>
            <a:pPr algn="ctr" fontAlgn="auto">
              <a:spcBef>
                <a:spcPts val="0"/>
              </a:spcBef>
              <a:spcAft>
                <a:spcPts val="0"/>
              </a:spcAft>
              <a:defRPr/>
            </a:pPr>
            <a:endParaRPr lang="en-US" dirty="0">
              <a:latin typeface="+mn-lt"/>
            </a:endParaRPr>
          </a:p>
        </p:txBody>
      </p:sp>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descr="SPRING leaves alone 80 percent tint.wmf"/>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32506" y="4572000"/>
            <a:ext cx="878988" cy="762000"/>
          </a:xfrm>
          <a:prstGeom prst="rect">
            <a:avLst/>
          </a:prstGeom>
          <a:noFill/>
          <a:ln>
            <a:noFill/>
          </a:ln>
        </p:spPr>
      </p:pic>
      <p:sp>
        <p:nvSpPr>
          <p:cNvPr id="12" name="TextBox 11"/>
          <p:cNvSpPr txBox="1"/>
          <p:nvPr/>
        </p:nvSpPr>
        <p:spPr>
          <a:xfrm>
            <a:off x="3515740" y="5569403"/>
            <a:ext cx="2057400" cy="307777"/>
          </a:xfrm>
          <a:prstGeom prst="rect">
            <a:avLst/>
          </a:prstGeom>
          <a:noFill/>
        </p:spPr>
        <p:txBody>
          <a:bodyPr wrap="square" rtlCol="0">
            <a:spAutoFit/>
          </a:bodyPr>
          <a:lstStyle/>
          <a:p>
            <a:pPr algn="ctr"/>
            <a:r>
              <a:rPr lang="en-US" sz="1400" dirty="0" smtClean="0">
                <a:solidFill>
                  <a:srgbClr val="F6F5F0">
                    <a:alpha val="86000"/>
                  </a:srgbClr>
                </a:solidFill>
                <a:latin typeface="+mn-lt"/>
                <a:ea typeface="Franklin Gothic Book" charset="0"/>
                <a:cs typeface="Franklin Gothic Book" charset="0"/>
              </a:rPr>
              <a:t>www.spring-nutrition.org</a:t>
            </a:r>
            <a:endParaRPr lang="en-US" sz="1400" dirty="0">
              <a:solidFill>
                <a:srgbClr val="F6F5F0">
                  <a:alpha val="86000"/>
                </a:srgbClr>
              </a:solidFill>
              <a:latin typeface="+mn-lt"/>
              <a:ea typeface="Franklin Gothic Book" charset="0"/>
              <a:cs typeface="Franklin Gothic Book" charset="0"/>
            </a:endParaRPr>
          </a:p>
        </p:txBody>
      </p:sp>
    </p:spTree>
    <p:extLst>
      <p:ext uri="{BB962C8B-B14F-4D97-AF65-F5344CB8AC3E}">
        <p14:creationId xmlns:p14="http://schemas.microsoft.com/office/powerpoint/2010/main" val="17220600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8" r:id="rId12"/>
    <p:sldLayoutId id="2147483699" r:id="rId13"/>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0.em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4.emf"/><Relationship Id="rId4" Type="http://schemas.openxmlformats.org/officeDocument/2006/relationships/image" Target="../media/image23.emf"/></Relationships>
</file>

<file path=ppt/slides/_rels/slide7.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8.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0.emf"/><Relationship Id="rId7"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3.png"/><Relationship Id="rId11" Type="http://schemas.openxmlformats.org/officeDocument/2006/relationships/image" Target="../media/image38.emf"/><Relationship Id="rId5" Type="http://schemas.openxmlformats.org/officeDocument/2006/relationships/image" Target="../media/image32.emf"/><Relationship Id="rId10" Type="http://schemas.openxmlformats.org/officeDocument/2006/relationships/image" Target="../media/image37.jpeg"/><Relationship Id="rId4" Type="http://schemas.openxmlformats.org/officeDocument/2006/relationships/image" Target="../media/image31.emf"/><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emf"/><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8399" y="679634"/>
            <a:ext cx="7902388" cy="1228729"/>
          </a:xfrm>
        </p:spPr>
        <p:txBody>
          <a:bodyPr lIns="91440" tIns="91440" rIns="91440" bIns="91440">
            <a:normAutofit/>
          </a:bodyPr>
          <a:lstStyle/>
          <a:p>
            <a:r>
              <a:rPr lang="en-US" sz="4800" dirty="0" smtClean="0">
                <a:latin typeface="Century Gothic" charset="0"/>
                <a:ea typeface="Century Gothic" charset="0"/>
                <a:cs typeface="Century Gothic" charset="0"/>
              </a:rPr>
              <a:t>Anemia—An Overview</a:t>
            </a:r>
            <a:endParaRPr lang="en-US" sz="4800" dirty="0">
              <a:latin typeface="Century Gothic" charset="0"/>
              <a:ea typeface="Century Gothic" charset="0"/>
              <a:cs typeface="Century Gothic" charset="0"/>
            </a:endParaRPr>
          </a:p>
        </p:txBody>
      </p:sp>
      <p:sp>
        <p:nvSpPr>
          <p:cNvPr id="8" name="Rectangle 7"/>
          <p:cNvSpPr/>
          <p:nvPr/>
        </p:nvSpPr>
        <p:spPr>
          <a:xfrm>
            <a:off x="524049" y="3678630"/>
            <a:ext cx="2451847" cy="1828800"/>
          </a:xfrm>
          <a:prstGeom prst="rect">
            <a:avLst/>
          </a:prstGeom>
          <a:blipFill>
            <a:blip r:embed="rId3" cstate="screen">
              <a:extLst>
                <a:ext uri="{28A0092B-C50C-407E-A947-70E740481C1C}">
                  <a14:useLocalDpi xmlns:a14="http://schemas.microsoft.com/office/drawing/2010/main"/>
                </a:ext>
              </a:extLst>
            </a:blip>
            <a:srcRect/>
            <a:stretch>
              <a:fillRect/>
            </a:stretch>
          </a:blip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Franklin Gothic Book" panose="020B0503020102020204" pitchFamily="34" charset="0"/>
            </a:endParaRPr>
          </a:p>
        </p:txBody>
      </p:sp>
      <p:sp>
        <p:nvSpPr>
          <p:cNvPr id="12" name="Rectangle 11"/>
          <p:cNvSpPr/>
          <p:nvPr/>
        </p:nvSpPr>
        <p:spPr>
          <a:xfrm>
            <a:off x="3330311" y="3718044"/>
            <a:ext cx="2451847" cy="1828800"/>
          </a:xfrm>
          <a:prstGeom prst="rect">
            <a:avLst/>
          </a:prstGeom>
          <a:blipFill>
            <a:blip r:embed="rId4" cstate="screen">
              <a:extLst>
                <a:ext uri="{28A0092B-C50C-407E-A947-70E740481C1C}">
                  <a14:useLocalDpi xmlns:a14="http://schemas.microsoft.com/office/drawing/2010/main"/>
                </a:ext>
              </a:extLst>
            </a:blip>
            <a:stretch>
              <a:fillRect/>
            </a:stretch>
          </a:blip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Franklin Gothic Book" panose="020B0503020102020204" pitchFamily="34" charset="0"/>
            </a:endParaRPr>
          </a:p>
        </p:txBody>
      </p:sp>
      <p:sp>
        <p:nvSpPr>
          <p:cNvPr id="13" name="Rectangle 12"/>
          <p:cNvSpPr/>
          <p:nvPr/>
        </p:nvSpPr>
        <p:spPr>
          <a:xfrm>
            <a:off x="6357291" y="3718044"/>
            <a:ext cx="2451847" cy="1828800"/>
          </a:xfrm>
          <a:prstGeom prst="rect">
            <a:avLst/>
          </a:prstGeom>
          <a:blipFill>
            <a:blip r:embed="rId5" cstate="screen">
              <a:extLst>
                <a:ext uri="{28A0092B-C50C-407E-A947-70E740481C1C}">
                  <a14:useLocalDpi xmlns:a14="http://schemas.microsoft.com/office/drawing/2010/main"/>
                </a:ext>
              </a:extLst>
            </a:blip>
            <a:stretch>
              <a:fillRect/>
            </a:stretch>
          </a:blip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Franklin Gothic Book" panose="020B0503020102020204" pitchFamily="34" charset="0"/>
            </a:endParaRPr>
          </a:p>
        </p:txBody>
      </p:sp>
    </p:spTree>
    <p:extLst>
      <p:ext uri="{BB962C8B-B14F-4D97-AF65-F5344CB8AC3E}">
        <p14:creationId xmlns:p14="http://schemas.microsoft.com/office/powerpoint/2010/main" val="3874516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Shape 508"/>
          <p:cNvSpPr>
            <a:spLocks noGrp="1"/>
          </p:cNvSpPr>
          <p:nvPr>
            <p:ph type="body" idx="4294967295"/>
          </p:nvPr>
        </p:nvSpPr>
        <p:spPr>
          <a:xfrm>
            <a:off x="1034170" y="2247899"/>
            <a:ext cx="6858001" cy="1655765"/>
          </a:xfrm>
          <a:prstGeom prst="rect">
            <a:avLst/>
          </a:prstGeom>
        </p:spPr>
        <p:txBody>
          <a:bodyPr lIns="45719" tIns="45719" rIns="45719" bIns="45719"/>
          <a:lstStyle>
            <a:lvl1pPr marL="0" indent="0" algn="ctr">
              <a:buSzTx/>
              <a:buNone/>
              <a:defRPr>
                <a:solidFill>
                  <a:srgbClr val="FFFFFF"/>
                </a:solidFill>
              </a:defRPr>
            </a:lvl1pPr>
          </a:lstStyle>
          <a:p>
            <a:pPr lvl="0">
              <a:defRPr sz="1800">
                <a:solidFill>
                  <a:srgbClr val="000000"/>
                </a:solidFill>
              </a:defRPr>
            </a:pPr>
            <a:r>
              <a:rPr sz="2800" dirty="0">
                <a:solidFill>
                  <a:srgbClr val="FFFFFF"/>
                </a:solidFill>
              </a:rPr>
              <a:t>Thank you! </a:t>
            </a:r>
          </a:p>
        </p:txBody>
      </p:sp>
    </p:spTree>
    <p:extLst>
      <p:ext uri="{BB962C8B-B14F-4D97-AF65-F5344CB8AC3E}">
        <p14:creationId xmlns:p14="http://schemas.microsoft.com/office/powerpoint/2010/main" val="564813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400" y="285836"/>
            <a:ext cx="7886700" cy="1325563"/>
          </a:xfrm>
        </p:spPr>
        <p:txBody>
          <a:bodyPr>
            <a:normAutofit/>
          </a:bodyPr>
          <a:lstStyle/>
          <a:p>
            <a:r>
              <a:rPr lang="en-US" dirty="0" smtClean="0">
                <a:solidFill>
                  <a:srgbClr val="7F7F7F"/>
                </a:solidFill>
                <a:latin typeface="Century Gothic" charset="0"/>
                <a:ea typeface="Century Gothic" charset="0"/>
                <a:cs typeface="Century Gothic" charset="0"/>
              </a:rPr>
              <a:t>What is Anemia?</a:t>
            </a:r>
            <a:endParaRPr lang="en-US" dirty="0">
              <a:solidFill>
                <a:srgbClr val="7F7F7F"/>
              </a:solidFill>
              <a:latin typeface="Century Gothic" charset="0"/>
              <a:ea typeface="Century Gothic" charset="0"/>
              <a:cs typeface="Century Gothic" charset="0"/>
            </a:endParaRPr>
          </a:p>
        </p:txBody>
      </p:sp>
      <p:sp>
        <p:nvSpPr>
          <p:cNvPr id="3" name="Content Placeholder 2"/>
          <p:cNvSpPr>
            <a:spLocks noGrp="1"/>
          </p:cNvSpPr>
          <p:nvPr>
            <p:ph idx="1"/>
          </p:nvPr>
        </p:nvSpPr>
        <p:spPr>
          <a:xfrm>
            <a:off x="445400" y="1690688"/>
            <a:ext cx="6713006" cy="4122688"/>
          </a:xfrm>
        </p:spPr>
        <p:txBody>
          <a:bodyPr>
            <a:normAutofit/>
          </a:bodyPr>
          <a:lstStyle/>
          <a:p>
            <a:pPr>
              <a:lnSpc>
                <a:spcPct val="100000"/>
              </a:lnSpc>
              <a:spcBef>
                <a:spcPts val="0"/>
              </a:spcBef>
              <a:spcAft>
                <a:spcPts val="1200"/>
              </a:spcAft>
            </a:pPr>
            <a:r>
              <a:rPr lang="en-US" dirty="0" smtClean="0">
                <a:solidFill>
                  <a:srgbClr val="7F7F7F"/>
                </a:solidFill>
                <a:latin typeface="Century Gothic" charset="0"/>
                <a:ea typeface="Century Gothic" charset="0"/>
                <a:cs typeface="Century Gothic" charset="0"/>
              </a:rPr>
              <a:t>Anemia / Anaemia—Greek word </a:t>
            </a:r>
            <a:r>
              <a:rPr lang="en-US" i="1" dirty="0" smtClean="0">
                <a:solidFill>
                  <a:srgbClr val="7F7F7F"/>
                </a:solidFill>
                <a:latin typeface="Century Gothic" charset="0"/>
                <a:ea typeface="Century Gothic" charset="0"/>
                <a:cs typeface="Century Gothic" charset="0"/>
              </a:rPr>
              <a:t>anaimía </a:t>
            </a:r>
            <a:r>
              <a:rPr lang="en-US" dirty="0" smtClean="0">
                <a:solidFill>
                  <a:srgbClr val="7F7F7F"/>
                </a:solidFill>
                <a:latin typeface="Century Gothic" charset="0"/>
                <a:ea typeface="Century Gothic" charset="0"/>
                <a:cs typeface="Century Gothic" charset="0"/>
              </a:rPr>
              <a:t>“want</a:t>
            </a:r>
            <a:r>
              <a:rPr lang="en-US" dirty="0">
                <a:solidFill>
                  <a:srgbClr val="7F7F7F"/>
                </a:solidFill>
                <a:latin typeface="Century Gothic" charset="0"/>
                <a:ea typeface="Century Gothic" charset="0"/>
                <a:cs typeface="Century Gothic" charset="0"/>
              </a:rPr>
              <a:t> of blood”</a:t>
            </a:r>
            <a:endParaRPr lang="en-GB" dirty="0">
              <a:solidFill>
                <a:srgbClr val="7F7F7F"/>
              </a:solidFill>
              <a:latin typeface="Century Gothic" charset="0"/>
              <a:ea typeface="Century Gothic" charset="0"/>
              <a:cs typeface="Century Gothic" charset="0"/>
            </a:endParaRPr>
          </a:p>
          <a:p>
            <a:pPr>
              <a:lnSpc>
                <a:spcPct val="100000"/>
              </a:lnSpc>
              <a:spcBef>
                <a:spcPts val="0"/>
              </a:spcBef>
              <a:spcAft>
                <a:spcPts val="1200"/>
              </a:spcAft>
            </a:pPr>
            <a:r>
              <a:rPr lang="en-US" dirty="0" smtClean="0">
                <a:solidFill>
                  <a:srgbClr val="7F7F7F"/>
                </a:solidFill>
                <a:latin typeface="Century Gothic" charset="0"/>
                <a:ea typeface="Century Gothic" charset="0"/>
                <a:cs typeface="Century Gothic" charset="0"/>
              </a:rPr>
              <a:t>Red blood cells (RBC</a:t>
            </a:r>
            <a:r>
              <a:rPr lang="en-US" dirty="0">
                <a:solidFill>
                  <a:srgbClr val="7F7F7F"/>
                </a:solidFill>
                <a:latin typeface="Century Gothic" charset="0"/>
                <a:ea typeface="Century Gothic" charset="0"/>
                <a:cs typeface="Century Gothic" charset="0"/>
              </a:rPr>
              <a:t>)</a:t>
            </a:r>
            <a:r>
              <a:rPr lang="en-US" dirty="0" smtClean="0">
                <a:solidFill>
                  <a:srgbClr val="7F7F7F"/>
                </a:solidFill>
                <a:latin typeface="Century Gothic" charset="0"/>
                <a:ea typeface="Century Gothic" charset="0"/>
                <a:cs typeface="Century Gothic" charset="0"/>
              </a:rPr>
              <a:t>—transport oxygen from the lungs to cells</a:t>
            </a:r>
          </a:p>
          <a:p>
            <a:pPr>
              <a:lnSpc>
                <a:spcPct val="100000"/>
              </a:lnSpc>
              <a:spcBef>
                <a:spcPts val="0"/>
              </a:spcBef>
              <a:spcAft>
                <a:spcPts val="1200"/>
              </a:spcAft>
            </a:pPr>
            <a:r>
              <a:rPr lang="en-US" dirty="0" smtClean="0">
                <a:solidFill>
                  <a:srgbClr val="7F7F7F"/>
                </a:solidFill>
                <a:latin typeface="Century Gothic" charset="0"/>
                <a:ea typeface="Century Gothic" charset="0"/>
                <a:cs typeface="Century Gothic" charset="0"/>
              </a:rPr>
              <a:t>RBCs contain a protein called hemoglobin that carries the oxygen</a:t>
            </a:r>
          </a:p>
          <a:p>
            <a:pPr>
              <a:lnSpc>
                <a:spcPct val="100000"/>
              </a:lnSpc>
              <a:spcBef>
                <a:spcPts val="0"/>
              </a:spcBef>
              <a:spcAft>
                <a:spcPts val="1200"/>
              </a:spcAft>
            </a:pPr>
            <a:r>
              <a:rPr lang="en-US" dirty="0">
                <a:solidFill>
                  <a:srgbClr val="7F7F7F"/>
                </a:solidFill>
                <a:latin typeface="Century Gothic" charset="0"/>
                <a:ea typeface="Century Gothic" charset="0"/>
                <a:cs typeface="Century Gothic" charset="0"/>
              </a:rPr>
              <a:t>No/less oxygen = disrupts body </a:t>
            </a:r>
            <a:r>
              <a:rPr lang="en-US" dirty="0" smtClean="0">
                <a:solidFill>
                  <a:srgbClr val="7F7F7F"/>
                </a:solidFill>
                <a:latin typeface="Century Gothic" charset="0"/>
                <a:ea typeface="Century Gothic" charset="0"/>
                <a:cs typeface="Century Gothic" charset="0"/>
              </a:rPr>
              <a:t>functions</a:t>
            </a:r>
          </a:p>
          <a:p>
            <a:endParaRPr lang="en-US" dirty="0">
              <a:solidFill>
                <a:srgbClr val="7F7F7F"/>
              </a:solidFill>
              <a:latin typeface="Century Gothic" charset="0"/>
              <a:ea typeface="Century Gothic" charset="0"/>
              <a:cs typeface="Century Gothic" charset="0"/>
            </a:endParaRPr>
          </a:p>
        </p:txBody>
      </p:sp>
      <p:sp>
        <p:nvSpPr>
          <p:cNvPr id="6" name="TextBox 5"/>
          <p:cNvSpPr txBox="1"/>
          <p:nvPr/>
        </p:nvSpPr>
        <p:spPr>
          <a:xfrm>
            <a:off x="7746808" y="5682748"/>
            <a:ext cx="1182414" cy="400110"/>
          </a:xfrm>
          <a:prstGeom prst="rect">
            <a:avLst/>
          </a:prstGeom>
          <a:noFill/>
        </p:spPr>
        <p:txBody>
          <a:bodyPr wrap="square" rtlCol="0">
            <a:spAutoFit/>
          </a:bodyPr>
          <a:lstStyle/>
          <a:p>
            <a:r>
              <a:rPr lang="en-US" sz="2000" i="1" dirty="0" smtClean="0"/>
              <a:t>Slide 2</a:t>
            </a:r>
            <a:endParaRPr lang="en-US" sz="2000" i="1" dirty="0"/>
          </a:p>
        </p:txBody>
      </p:sp>
      <p:pic>
        <p:nvPicPr>
          <p:cNvPr id="8" name="Picture 7"/>
          <p:cNvPicPr>
            <a:picLocks noChangeAspect="1"/>
          </p:cNvPicPr>
          <p:nvPr/>
        </p:nvPicPr>
        <p:blipFill>
          <a:blip r:embed="rId3"/>
          <a:stretch>
            <a:fillRect/>
          </a:stretch>
        </p:blipFill>
        <p:spPr>
          <a:xfrm>
            <a:off x="7342950" y="4031010"/>
            <a:ext cx="989150" cy="977087"/>
          </a:xfrm>
          <a:prstGeom prst="rect">
            <a:avLst/>
          </a:prstGeom>
        </p:spPr>
      </p:pic>
      <p:pic>
        <p:nvPicPr>
          <p:cNvPr id="5" name="Picture 4"/>
          <p:cNvPicPr>
            <a:picLocks noChangeAspect="1"/>
          </p:cNvPicPr>
          <p:nvPr/>
        </p:nvPicPr>
        <p:blipFill>
          <a:blip r:embed="rId4"/>
          <a:stretch>
            <a:fillRect/>
          </a:stretch>
        </p:blipFill>
        <p:spPr>
          <a:xfrm>
            <a:off x="7058435" y="1690688"/>
            <a:ext cx="1273665" cy="1352811"/>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555" y="495788"/>
            <a:ext cx="6932827" cy="535531"/>
          </a:xfrm>
        </p:spPr>
        <p:txBody>
          <a:bodyPr lIns="0" tIns="0" rIns="0" bIns="0">
            <a:noAutofit/>
          </a:bodyPr>
          <a:lstStyle/>
          <a:p>
            <a:r>
              <a:rPr lang="en-US" dirty="0" smtClean="0">
                <a:solidFill>
                  <a:srgbClr val="7F7F7F"/>
                </a:solidFill>
                <a:latin typeface="Century Gothic" charset="0"/>
                <a:ea typeface="Century Gothic" charset="0"/>
                <a:cs typeface="Century Gothic" charset="0"/>
              </a:rPr>
              <a:t>Causes of Anemia</a:t>
            </a:r>
            <a:endParaRPr lang="en-US" dirty="0">
              <a:solidFill>
                <a:srgbClr val="7F7F7F"/>
              </a:solidFill>
              <a:latin typeface="Century Gothic" charset="0"/>
              <a:ea typeface="Century Gothic" charset="0"/>
              <a:cs typeface="Century Gothic" charset="0"/>
            </a:endParaRPr>
          </a:p>
        </p:txBody>
      </p:sp>
      <p:sp>
        <p:nvSpPr>
          <p:cNvPr id="3" name="Content Placeholder 2"/>
          <p:cNvSpPr>
            <a:spLocks noGrp="1"/>
          </p:cNvSpPr>
          <p:nvPr>
            <p:ph idx="1"/>
          </p:nvPr>
        </p:nvSpPr>
        <p:spPr>
          <a:xfrm>
            <a:off x="533447" y="1250302"/>
            <a:ext cx="7080332" cy="4329404"/>
          </a:xfrm>
        </p:spPr>
        <p:txBody>
          <a:bodyPr lIns="0" tIns="0" rIns="0" bIns="0">
            <a:noAutofit/>
          </a:bodyPr>
          <a:lstStyle/>
          <a:p>
            <a:pPr marL="0" indent="0">
              <a:lnSpc>
                <a:spcPct val="100000"/>
              </a:lnSpc>
              <a:spcBef>
                <a:spcPts val="0"/>
              </a:spcBef>
              <a:spcAft>
                <a:spcPts val="4200"/>
              </a:spcAft>
              <a:buNone/>
            </a:pPr>
            <a:r>
              <a:rPr lang="en-US" sz="2400" b="1" dirty="0" smtClean="0">
                <a:solidFill>
                  <a:srgbClr val="E28432"/>
                </a:solidFill>
                <a:latin typeface="Century Gothic" charset="0"/>
                <a:ea typeface="Century Gothic" charset="0"/>
                <a:cs typeface="Century Gothic" charset="0"/>
              </a:rPr>
              <a:t>Deficient diet:</a:t>
            </a:r>
            <a:r>
              <a:rPr lang="en-US" sz="2400" b="1" dirty="0">
                <a:solidFill>
                  <a:srgbClr val="E28432"/>
                </a:solidFill>
                <a:latin typeface="Century Gothic" charset="0"/>
                <a:ea typeface="Century Gothic" charset="0"/>
                <a:cs typeface="Century Gothic" charset="0"/>
              </a:rPr>
              <a:t> </a:t>
            </a:r>
            <a:r>
              <a:rPr lang="en-US" sz="2400" dirty="0" smtClean="0">
                <a:solidFill>
                  <a:srgbClr val="7F7F7F"/>
                </a:solidFill>
                <a:latin typeface="Century Gothic" charset="0"/>
                <a:ea typeface="Century Gothic" charset="0"/>
                <a:cs typeface="Century Gothic" charset="0"/>
              </a:rPr>
              <a:t>Iron, Vit. A, Zinc, Folate, Vit. B12</a:t>
            </a:r>
          </a:p>
          <a:p>
            <a:pPr marL="0" indent="0">
              <a:lnSpc>
                <a:spcPct val="100000"/>
              </a:lnSpc>
              <a:spcBef>
                <a:spcPts val="0"/>
              </a:spcBef>
              <a:spcAft>
                <a:spcPts val="4200"/>
              </a:spcAft>
              <a:buNone/>
            </a:pPr>
            <a:r>
              <a:rPr lang="en-US" sz="2400" b="1" dirty="0">
                <a:solidFill>
                  <a:srgbClr val="E28432"/>
                </a:solidFill>
                <a:latin typeface="Century Gothic" charset="0"/>
                <a:ea typeface="Century Gothic" charset="0"/>
                <a:cs typeface="Century Gothic" charset="0"/>
              </a:rPr>
              <a:t>Malaria:</a:t>
            </a:r>
            <a:r>
              <a:rPr lang="en-US" sz="2400" b="1" dirty="0">
                <a:solidFill>
                  <a:srgbClr val="7F7F7F"/>
                </a:solidFill>
                <a:latin typeface="Century Gothic" charset="0"/>
                <a:ea typeface="Century Gothic" charset="0"/>
                <a:cs typeface="Century Gothic" charset="0"/>
              </a:rPr>
              <a:t> </a:t>
            </a:r>
            <a:r>
              <a:rPr lang="en-US" sz="2400" dirty="0">
                <a:solidFill>
                  <a:srgbClr val="7F7F7F"/>
                </a:solidFill>
                <a:latin typeface="Century Gothic" charset="0"/>
                <a:ea typeface="Century Gothic" charset="0"/>
                <a:cs typeface="Century Gothic" charset="0"/>
                <a:sym typeface="Wingdings"/>
              </a:rPr>
              <a:t></a:t>
            </a:r>
            <a:r>
              <a:rPr lang="en-US" sz="2400" dirty="0">
                <a:solidFill>
                  <a:srgbClr val="7F7F7F"/>
                </a:solidFill>
                <a:latin typeface="Century Gothic" charset="0"/>
                <a:ea typeface="Century Gothic" charset="0"/>
                <a:cs typeface="Century Gothic" charset="0"/>
              </a:rPr>
              <a:t> destruction &amp; </a:t>
            </a:r>
            <a:r>
              <a:rPr lang="en-US" sz="2400" dirty="0">
                <a:solidFill>
                  <a:srgbClr val="7F7F7F"/>
                </a:solidFill>
                <a:latin typeface="Century Gothic" charset="0"/>
                <a:ea typeface="Century Gothic" charset="0"/>
                <a:cs typeface="Century Gothic" charset="0"/>
                <a:sym typeface="Wingdings"/>
              </a:rPr>
              <a:t></a:t>
            </a:r>
            <a:r>
              <a:rPr lang="en-US" sz="2400" dirty="0">
                <a:solidFill>
                  <a:srgbClr val="7F7F7F"/>
                </a:solidFill>
                <a:latin typeface="Century Gothic" charset="0"/>
                <a:ea typeface="Century Gothic" charset="0"/>
                <a:cs typeface="Century Gothic" charset="0"/>
              </a:rPr>
              <a:t> production of RBC</a:t>
            </a:r>
          </a:p>
          <a:p>
            <a:pPr marL="0" indent="0">
              <a:lnSpc>
                <a:spcPct val="100000"/>
              </a:lnSpc>
              <a:spcBef>
                <a:spcPts val="0"/>
              </a:spcBef>
              <a:spcAft>
                <a:spcPts val="4200"/>
              </a:spcAft>
              <a:buNone/>
            </a:pPr>
            <a:r>
              <a:rPr lang="en-US" sz="2400" b="1" dirty="0">
                <a:solidFill>
                  <a:srgbClr val="E28432"/>
                </a:solidFill>
                <a:latin typeface="Century Gothic" charset="0"/>
                <a:ea typeface="Century Gothic" charset="0"/>
                <a:cs typeface="Century Gothic" charset="0"/>
              </a:rPr>
              <a:t>Helminths:</a:t>
            </a:r>
            <a:r>
              <a:rPr lang="en-US" sz="2400" b="1" dirty="0">
                <a:solidFill>
                  <a:srgbClr val="7F7F7F"/>
                </a:solidFill>
                <a:latin typeface="Century Gothic" charset="0"/>
                <a:ea typeface="Century Gothic" charset="0"/>
                <a:cs typeface="Century Gothic" charset="0"/>
              </a:rPr>
              <a:t> </a:t>
            </a:r>
            <a:r>
              <a:rPr lang="en-US" sz="2400" dirty="0">
                <a:solidFill>
                  <a:srgbClr val="7F7F7F"/>
                </a:solidFill>
                <a:latin typeface="Century Gothic" charset="0"/>
                <a:ea typeface="Century Gothic" charset="0"/>
                <a:cs typeface="Century Gothic" charset="0"/>
              </a:rPr>
              <a:t>Internal bleeding (loss of iron</a:t>
            </a:r>
            <a:r>
              <a:rPr lang="en-US" sz="2400" dirty="0" smtClean="0">
                <a:solidFill>
                  <a:srgbClr val="7F7F7F"/>
                </a:solidFill>
                <a:latin typeface="Century Gothic" charset="0"/>
                <a:ea typeface="Century Gothic" charset="0"/>
                <a:cs typeface="Century Gothic" charset="0"/>
              </a:rPr>
              <a:t>)</a:t>
            </a:r>
          </a:p>
          <a:p>
            <a:pPr marL="0" indent="0">
              <a:lnSpc>
                <a:spcPct val="100000"/>
              </a:lnSpc>
              <a:spcBef>
                <a:spcPts val="0"/>
              </a:spcBef>
              <a:spcAft>
                <a:spcPts val="4200"/>
              </a:spcAft>
              <a:buNone/>
            </a:pPr>
            <a:r>
              <a:rPr lang="en-US" sz="2400" b="1" dirty="0" smtClean="0">
                <a:solidFill>
                  <a:srgbClr val="E28432"/>
                </a:solidFill>
                <a:latin typeface="Century Gothic" charset="0"/>
                <a:ea typeface="Century Gothic" charset="0"/>
                <a:cs typeface="Century Gothic" charset="0"/>
                <a:sym typeface="Wingdings"/>
              </a:rPr>
              <a:t>Genetics:</a:t>
            </a:r>
            <a:r>
              <a:rPr lang="en-US" sz="2400" dirty="0" smtClean="0">
                <a:solidFill>
                  <a:srgbClr val="7F7F7F"/>
                </a:solidFill>
                <a:latin typeface="Century Gothic" charset="0"/>
                <a:ea typeface="Century Gothic" charset="0"/>
                <a:cs typeface="Century Gothic" charset="0"/>
                <a:sym typeface="Wingdings"/>
              </a:rPr>
              <a:t> </a:t>
            </a:r>
            <a:r>
              <a:rPr lang="en-US" sz="2400" dirty="0" smtClean="0">
                <a:solidFill>
                  <a:srgbClr val="7F7F7F"/>
                </a:solidFill>
                <a:latin typeface="Century Gothic" charset="0"/>
                <a:ea typeface="Century Gothic" charset="0"/>
                <a:cs typeface="Century Gothic" charset="0"/>
              </a:rPr>
              <a:t>Thalassemias</a:t>
            </a:r>
            <a:r>
              <a:rPr lang="en-US" sz="2400" dirty="0">
                <a:solidFill>
                  <a:srgbClr val="7F7F7F"/>
                </a:solidFill>
                <a:latin typeface="Century Gothic" charset="0"/>
                <a:ea typeface="Century Gothic" charset="0"/>
                <a:cs typeface="Century Gothic" charset="0"/>
              </a:rPr>
              <a:t>, sickle cell, Hb-E, </a:t>
            </a:r>
            <a:r>
              <a:rPr lang="en-US" sz="2400" dirty="0" smtClean="0">
                <a:solidFill>
                  <a:srgbClr val="7F7F7F"/>
                </a:solidFill>
                <a:latin typeface="Century Gothic" charset="0"/>
                <a:ea typeface="Century Gothic" charset="0"/>
                <a:cs typeface="Century Gothic" charset="0"/>
              </a:rPr>
              <a:t>Hb-C </a:t>
            </a:r>
            <a:r>
              <a:rPr lang="en-US" sz="2400" dirty="0" smtClean="0">
                <a:solidFill>
                  <a:srgbClr val="7F7F7F"/>
                </a:solidFill>
                <a:latin typeface="Century Gothic" charset="0"/>
                <a:ea typeface="Century Gothic" charset="0"/>
                <a:cs typeface="Century Gothic" charset="0"/>
                <a:sym typeface="Wingdings"/>
              </a:rPr>
              <a:t> </a:t>
            </a:r>
            <a:r>
              <a:rPr lang="en-US" sz="2400" dirty="0">
                <a:solidFill>
                  <a:srgbClr val="7F7F7F"/>
                </a:solidFill>
                <a:latin typeface="Century Gothic" charset="0"/>
                <a:ea typeface="Century Gothic" charset="0"/>
                <a:cs typeface="Century Gothic" charset="0"/>
                <a:sym typeface="Wingdings"/>
              </a:rPr>
              <a:t>destruction &amp;  </a:t>
            </a:r>
            <a:r>
              <a:rPr lang="en-US" sz="2400" dirty="0">
                <a:solidFill>
                  <a:srgbClr val="7F7F7F"/>
                </a:solidFill>
                <a:latin typeface="Century Gothic" charset="0"/>
                <a:ea typeface="Century Gothic" charset="0"/>
                <a:cs typeface="Century Gothic" charset="0"/>
              </a:rPr>
              <a:t>production of normal </a:t>
            </a:r>
            <a:r>
              <a:rPr lang="en-US" sz="2400" dirty="0" smtClean="0">
                <a:solidFill>
                  <a:srgbClr val="7F7F7F"/>
                </a:solidFill>
                <a:latin typeface="Century Gothic" charset="0"/>
                <a:ea typeface="Century Gothic" charset="0"/>
                <a:cs typeface="Century Gothic" charset="0"/>
              </a:rPr>
              <a:t>RBC</a:t>
            </a:r>
          </a:p>
          <a:p>
            <a:pPr>
              <a:lnSpc>
                <a:spcPct val="100000"/>
              </a:lnSpc>
              <a:spcBef>
                <a:spcPts val="0"/>
              </a:spcBef>
              <a:spcAft>
                <a:spcPts val="4200"/>
              </a:spcAft>
              <a:buNone/>
            </a:pPr>
            <a:r>
              <a:rPr lang="en-US" sz="2400" b="1" dirty="0" smtClean="0">
                <a:solidFill>
                  <a:srgbClr val="E28432"/>
                </a:solidFill>
                <a:latin typeface="Century Gothic" charset="0"/>
                <a:ea typeface="Century Gothic" charset="0"/>
                <a:cs typeface="Century Gothic" charset="0"/>
              </a:rPr>
              <a:t>Inflammation: </a:t>
            </a:r>
            <a:r>
              <a:rPr lang="en-US" sz="2400" dirty="0" smtClean="0">
                <a:solidFill>
                  <a:srgbClr val="7F7F7F"/>
                </a:solidFill>
                <a:latin typeface="Century Gothic" charset="0"/>
                <a:ea typeface="Century Gothic" charset="0"/>
                <a:cs typeface="Century Gothic" charset="0"/>
              </a:rPr>
              <a:t>Common </a:t>
            </a:r>
            <a:r>
              <a:rPr lang="en-US" sz="2400" dirty="0">
                <a:solidFill>
                  <a:srgbClr val="7F7F7F"/>
                </a:solidFill>
                <a:latin typeface="Century Gothic" charset="0"/>
                <a:ea typeface="Century Gothic" charset="0"/>
                <a:cs typeface="Century Gothic" charset="0"/>
              </a:rPr>
              <a:t>chronic </a:t>
            </a:r>
            <a:r>
              <a:rPr lang="en-US" sz="2400" dirty="0" smtClean="0">
                <a:solidFill>
                  <a:srgbClr val="7F7F7F"/>
                </a:solidFill>
                <a:latin typeface="Century Gothic" charset="0"/>
                <a:ea typeface="Century Gothic" charset="0"/>
                <a:cs typeface="Century Gothic" charset="0"/>
              </a:rPr>
              <a:t>infections</a:t>
            </a:r>
            <a:endParaRPr lang="en-US" sz="2400" dirty="0">
              <a:solidFill>
                <a:srgbClr val="7F7F7F"/>
              </a:solidFill>
              <a:latin typeface="Century Gothic" charset="0"/>
              <a:ea typeface="Century Gothic" charset="0"/>
              <a:cs typeface="Century Gothic" charset="0"/>
            </a:endParaRPr>
          </a:p>
        </p:txBody>
      </p:sp>
      <p:sp>
        <p:nvSpPr>
          <p:cNvPr id="4" name="Rectangle 3"/>
          <p:cNvSpPr/>
          <p:nvPr/>
        </p:nvSpPr>
        <p:spPr>
          <a:xfrm>
            <a:off x="401530" y="6029665"/>
            <a:ext cx="6135904" cy="215444"/>
          </a:xfrm>
          <a:prstGeom prst="rect">
            <a:avLst/>
          </a:prstGeom>
        </p:spPr>
        <p:txBody>
          <a:bodyPr wrap="square">
            <a:spAutoFit/>
          </a:bodyPr>
          <a:lstStyle/>
          <a:p>
            <a:r>
              <a:rPr lang="en-US" sz="800" dirty="0" smtClean="0">
                <a:solidFill>
                  <a:srgbClr val="7F7F7F"/>
                </a:solidFill>
                <a:latin typeface="Franklin Gothic Book" panose="020B0503020102020204" pitchFamily="34" charset="0"/>
                <a:cs typeface="Franklin Gothic Book"/>
              </a:rPr>
              <a:t>Cook, et al. 1994; Scott et al. 2007; Selhub et al. 2009; </a:t>
            </a:r>
            <a:r>
              <a:rPr lang="en-US" sz="800" dirty="0">
                <a:solidFill>
                  <a:srgbClr val="7F7F7F"/>
                </a:solidFill>
                <a:latin typeface="Franklin Gothic Book" panose="020B0503020102020204" pitchFamily="34" charset="0"/>
              </a:rPr>
              <a:t>Ganz et al. </a:t>
            </a:r>
            <a:r>
              <a:rPr lang="en-US" sz="800" dirty="0" smtClean="0">
                <a:solidFill>
                  <a:srgbClr val="7F7F7F"/>
                </a:solidFill>
                <a:latin typeface="Franklin Gothic Book" panose="020B0503020102020204" pitchFamily="34" charset="0"/>
              </a:rPr>
              <a:t>2011; George</a:t>
            </a:r>
            <a:r>
              <a:rPr lang="en-US" sz="800" dirty="0">
                <a:solidFill>
                  <a:srgbClr val="7F7F7F"/>
                </a:solidFill>
                <a:latin typeface="Franklin Gothic Book" panose="020B0503020102020204" pitchFamily="34" charset="0"/>
              </a:rPr>
              <a:t>, et al. </a:t>
            </a:r>
            <a:r>
              <a:rPr lang="en-US" sz="800" dirty="0" smtClean="0">
                <a:solidFill>
                  <a:srgbClr val="7F7F7F"/>
                </a:solidFill>
                <a:latin typeface="Franklin Gothic Book" panose="020B0503020102020204" pitchFamily="34" charset="0"/>
              </a:rPr>
              <a:t>2012; Pasricha </a:t>
            </a:r>
            <a:r>
              <a:rPr lang="en-US" sz="800" dirty="0">
                <a:solidFill>
                  <a:srgbClr val="7F7F7F"/>
                </a:solidFill>
                <a:latin typeface="Franklin Gothic Book" panose="020B0503020102020204" pitchFamily="34" charset="0"/>
              </a:rPr>
              <a:t>et al. </a:t>
            </a:r>
            <a:r>
              <a:rPr lang="en-US" sz="800" dirty="0" smtClean="0">
                <a:solidFill>
                  <a:srgbClr val="7F7F7F"/>
                </a:solidFill>
                <a:latin typeface="Franklin Gothic Book" panose="020B0503020102020204" pitchFamily="34" charset="0"/>
              </a:rPr>
              <a:t>2010; Suchdev </a:t>
            </a:r>
            <a:r>
              <a:rPr lang="en-US" sz="800" dirty="0">
                <a:solidFill>
                  <a:srgbClr val="7F7F7F"/>
                </a:solidFill>
                <a:latin typeface="Franklin Gothic Book" panose="020B0503020102020204" pitchFamily="34" charset="0"/>
              </a:rPr>
              <a:t>et al. </a:t>
            </a:r>
            <a:r>
              <a:rPr lang="en-US" sz="800" dirty="0" smtClean="0">
                <a:solidFill>
                  <a:srgbClr val="7F7F7F"/>
                </a:solidFill>
                <a:latin typeface="Franklin Gothic Book" panose="020B0503020102020204" pitchFamily="34" charset="0"/>
              </a:rPr>
              <a:t>2012</a:t>
            </a:r>
            <a:endParaRPr lang="en-US" sz="800" dirty="0">
              <a:solidFill>
                <a:srgbClr val="7F7F7F"/>
              </a:solidFill>
              <a:latin typeface="Franklin Gothic Book" panose="020B0503020102020204" pitchFamily="34" charset="0"/>
            </a:endParaRPr>
          </a:p>
        </p:txBody>
      </p:sp>
      <p:sp>
        <p:nvSpPr>
          <p:cNvPr id="16" name="Content Placeholder 2"/>
          <p:cNvSpPr txBox="1">
            <a:spLocks/>
          </p:cNvSpPr>
          <p:nvPr/>
        </p:nvSpPr>
        <p:spPr>
          <a:xfrm>
            <a:off x="496125" y="3661838"/>
            <a:ext cx="6949703" cy="2583271"/>
          </a:xfrm>
          <a:prstGeom prst="rect">
            <a:avLst/>
          </a:prstGeom>
        </p:spPr>
        <p:txBody>
          <a:bodyPr vert="horz" lIns="0" tIns="0" rIns="0" bIns="0" rtlCol="0">
            <a:noAutofit/>
          </a:bodyPr>
          <a:lstStyle>
            <a:defPPr>
              <a:defRPr lang="en-US"/>
            </a:defPPr>
            <a:lvl1pPr indent="0">
              <a:lnSpc>
                <a:spcPct val="90000"/>
              </a:lnSpc>
              <a:spcBef>
                <a:spcPts val="1000"/>
              </a:spcBef>
              <a:buFont typeface="Arial"/>
              <a:buNone/>
              <a:defRPr sz="2800" b="1">
                <a:solidFill>
                  <a:srgbClr val="646561"/>
                </a:solidFill>
                <a:latin typeface="Franklin Gothic Book" panose="020B0503020102020204" pitchFamily="34" charset="0"/>
                <a:ea typeface="Franklin Gothic Book" panose="020B0503020102020204" pitchFamily="34" charset="0"/>
                <a:cs typeface="Franklin Gothic Book" charset="0"/>
              </a:defRPr>
            </a:lvl1pPr>
            <a:lvl2pPr marL="685800" indent="-228600">
              <a:lnSpc>
                <a:spcPct val="90000"/>
              </a:lnSpc>
              <a:spcBef>
                <a:spcPts val="500"/>
              </a:spcBef>
              <a:buFont typeface="Arial"/>
              <a:buChar char="•"/>
              <a:defRPr sz="2400">
                <a:solidFill>
                  <a:srgbClr val="646561"/>
                </a:solidFill>
                <a:latin typeface="Franklin Gothic Book" panose="020B0503020102020204" pitchFamily="34" charset="0"/>
                <a:ea typeface="Franklin Gothic Book" panose="020B0503020102020204" pitchFamily="34" charset="0"/>
                <a:cs typeface="Franklin Gothic Book" charset="0"/>
              </a:defRPr>
            </a:lvl2pPr>
            <a:lvl3pPr marL="1143000" indent="-228600">
              <a:lnSpc>
                <a:spcPct val="90000"/>
              </a:lnSpc>
              <a:spcBef>
                <a:spcPts val="500"/>
              </a:spcBef>
              <a:buFont typeface="Arial"/>
              <a:buChar char="•"/>
              <a:defRPr sz="2000">
                <a:solidFill>
                  <a:srgbClr val="646561"/>
                </a:solidFill>
                <a:latin typeface="Franklin Gothic Book" panose="020B0503020102020204" pitchFamily="34" charset="0"/>
                <a:ea typeface="Franklin Gothic Book" panose="020B0503020102020204" pitchFamily="34" charset="0"/>
                <a:cs typeface="Franklin Gothic Book" charset="0"/>
              </a:defRPr>
            </a:lvl3pPr>
            <a:lvl4pPr marL="1600200" indent="-228600">
              <a:lnSpc>
                <a:spcPct val="90000"/>
              </a:lnSpc>
              <a:spcBef>
                <a:spcPts val="500"/>
              </a:spcBef>
              <a:buFont typeface="Arial"/>
              <a:buChar char="•"/>
              <a:defRPr>
                <a:solidFill>
                  <a:srgbClr val="646561"/>
                </a:solidFill>
                <a:latin typeface="Franklin Gothic Book" panose="020B0503020102020204" pitchFamily="34" charset="0"/>
                <a:ea typeface="Franklin Gothic Book" panose="020B0503020102020204" pitchFamily="34" charset="0"/>
                <a:cs typeface="Franklin Gothic Book" charset="0"/>
              </a:defRPr>
            </a:lvl4pPr>
            <a:lvl5pPr marL="2057400" indent="-228600">
              <a:lnSpc>
                <a:spcPct val="90000"/>
              </a:lnSpc>
              <a:spcBef>
                <a:spcPts val="500"/>
              </a:spcBef>
              <a:buFont typeface="Arial"/>
              <a:buChar char="•"/>
              <a:defRPr>
                <a:solidFill>
                  <a:srgbClr val="646561"/>
                </a:solidFill>
                <a:latin typeface="Franklin Gothic Book" panose="020B0503020102020204" pitchFamily="34" charset="0"/>
                <a:ea typeface="Franklin Gothic Book" panose="020B0503020102020204" pitchFamily="34" charset="0"/>
                <a:cs typeface="Franklin Gothic Book"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endParaRPr lang="en-US" sz="2400" b="0" dirty="0">
              <a:solidFill>
                <a:srgbClr val="7F7F7F"/>
              </a:solidFill>
              <a:latin typeface="Century Gothic" charset="0"/>
              <a:ea typeface="Century Gothic" charset="0"/>
              <a:cs typeface="Century Gothic" charset="0"/>
            </a:endParaRPr>
          </a:p>
        </p:txBody>
      </p:sp>
      <p:sp>
        <p:nvSpPr>
          <p:cNvPr id="17" name="TextBox 16"/>
          <p:cNvSpPr txBox="1"/>
          <p:nvPr/>
        </p:nvSpPr>
        <p:spPr>
          <a:xfrm>
            <a:off x="7838070" y="5829610"/>
            <a:ext cx="1182414" cy="400110"/>
          </a:xfrm>
          <a:prstGeom prst="rect">
            <a:avLst/>
          </a:prstGeom>
          <a:noFill/>
        </p:spPr>
        <p:txBody>
          <a:bodyPr wrap="square" rtlCol="0">
            <a:spAutoFit/>
          </a:bodyPr>
          <a:lstStyle/>
          <a:p>
            <a:r>
              <a:rPr lang="en-US" sz="2000" i="1" dirty="0" smtClean="0"/>
              <a:t>Slide 3</a:t>
            </a:r>
            <a:endParaRPr lang="en-US" sz="2000" i="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2274" y="3987440"/>
            <a:ext cx="687003" cy="68700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2274" y="2073137"/>
            <a:ext cx="687003" cy="687003"/>
          </a:xfrm>
          <a:prstGeom prst="rect">
            <a:avLst/>
          </a:prstGeom>
        </p:spPr>
      </p:pic>
      <p:pic>
        <p:nvPicPr>
          <p:cNvPr id="18" name="Picture 17"/>
          <p:cNvPicPr>
            <a:picLocks noChangeAspect="1"/>
          </p:cNvPicPr>
          <p:nvPr/>
        </p:nvPicPr>
        <p:blipFill>
          <a:blip r:embed="rId5"/>
          <a:stretch>
            <a:fillRect/>
          </a:stretch>
        </p:blipFill>
        <p:spPr>
          <a:xfrm>
            <a:off x="7742274" y="2946314"/>
            <a:ext cx="687003" cy="687003"/>
          </a:xfrm>
          <a:prstGeom prst="rect">
            <a:avLst/>
          </a:prstGeom>
        </p:spPr>
      </p:pic>
      <p:pic>
        <p:nvPicPr>
          <p:cNvPr id="5" name="Picture 4"/>
          <p:cNvPicPr>
            <a:picLocks noChangeAspect="1"/>
          </p:cNvPicPr>
          <p:nvPr/>
        </p:nvPicPr>
        <p:blipFill>
          <a:blip r:embed="rId6"/>
          <a:stretch>
            <a:fillRect/>
          </a:stretch>
        </p:blipFill>
        <p:spPr>
          <a:xfrm>
            <a:off x="7743477" y="4953473"/>
            <a:ext cx="685800" cy="685800"/>
          </a:xfrm>
          <a:prstGeom prst="rect">
            <a:avLst/>
          </a:prstGeom>
        </p:spPr>
      </p:pic>
      <p:pic>
        <p:nvPicPr>
          <p:cNvPr id="8" name="Picture 7"/>
          <p:cNvPicPr>
            <a:picLocks noChangeAspect="1"/>
          </p:cNvPicPr>
          <p:nvPr/>
        </p:nvPicPr>
        <p:blipFill>
          <a:blip r:embed="rId7"/>
          <a:stretch>
            <a:fillRect/>
          </a:stretch>
        </p:blipFill>
        <p:spPr>
          <a:xfrm>
            <a:off x="7578650" y="1031319"/>
            <a:ext cx="1014249" cy="737636"/>
          </a:xfrm>
          <a:prstGeom prst="rect">
            <a:avLst/>
          </a:prstGeom>
        </p:spPr>
      </p:pic>
    </p:spTree>
    <p:extLst>
      <p:ext uri="{BB962C8B-B14F-4D97-AF65-F5344CB8AC3E}">
        <p14:creationId xmlns:p14="http://schemas.microsoft.com/office/powerpoint/2010/main" val="26523310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134" y="389448"/>
            <a:ext cx="7886700" cy="525697"/>
          </a:xfrm>
        </p:spPr>
        <p:txBody>
          <a:bodyPr lIns="0" tIns="0" rIns="0" bIns="0">
            <a:normAutofit/>
          </a:bodyPr>
          <a:lstStyle/>
          <a:p>
            <a:r>
              <a:rPr lang="en-US" dirty="0" smtClean="0">
                <a:solidFill>
                  <a:srgbClr val="7F7F7F"/>
                </a:solidFill>
                <a:latin typeface="Century Gothic" charset="0"/>
                <a:ea typeface="Century Gothic" charset="0"/>
                <a:cs typeface="Century Gothic" charset="0"/>
              </a:rPr>
              <a:t>Consequences of anemia</a:t>
            </a:r>
            <a:endParaRPr lang="en-US" dirty="0">
              <a:solidFill>
                <a:srgbClr val="7F7F7F"/>
              </a:solidFill>
              <a:latin typeface="Century Gothic" charset="0"/>
              <a:ea typeface="Century Gothic" charset="0"/>
              <a:cs typeface="Century Gothic" charset="0"/>
            </a:endParaRPr>
          </a:p>
        </p:txBody>
      </p:sp>
      <p:sp>
        <p:nvSpPr>
          <p:cNvPr id="7" name="TextBox 6"/>
          <p:cNvSpPr txBox="1"/>
          <p:nvPr/>
        </p:nvSpPr>
        <p:spPr>
          <a:xfrm>
            <a:off x="3421380" y="5960567"/>
            <a:ext cx="4853939" cy="246221"/>
          </a:xfrm>
          <a:prstGeom prst="rect">
            <a:avLst/>
          </a:prstGeom>
          <a:noFill/>
        </p:spPr>
        <p:txBody>
          <a:bodyPr wrap="square" rtlCol="0">
            <a:spAutoFit/>
          </a:bodyPr>
          <a:lstStyle/>
          <a:p>
            <a:r>
              <a:rPr lang="en-US" sz="1000" dirty="0">
                <a:solidFill>
                  <a:srgbClr val="7F7F7F"/>
                </a:solidFill>
                <a:latin typeface="Franklin Gothic Book" panose="020B0503020102020204" pitchFamily="34" charset="0"/>
                <a:cs typeface="Franklin Gothic Book"/>
              </a:rPr>
              <a:t>WHO </a:t>
            </a:r>
            <a:r>
              <a:rPr lang="en-US" sz="1000" dirty="0" smtClean="0">
                <a:solidFill>
                  <a:srgbClr val="7F7F7F"/>
                </a:solidFill>
                <a:latin typeface="Franklin Gothic Book" panose="020B0503020102020204" pitchFamily="34" charset="0"/>
                <a:cs typeface="Franklin Gothic Book"/>
              </a:rPr>
              <a:t>2001 Black 2013 Christian 2009 Kassebaum</a:t>
            </a:r>
            <a:r>
              <a:rPr lang="en-US" sz="1000" dirty="0">
                <a:solidFill>
                  <a:srgbClr val="7F7F7F"/>
                </a:solidFill>
                <a:latin typeface="Franklin Gothic Book" panose="020B0503020102020204" pitchFamily="34" charset="0"/>
                <a:cs typeface="Franklin Gothic Book"/>
              </a:rPr>
              <a:t>, </a:t>
            </a:r>
            <a:r>
              <a:rPr lang="en-US" sz="1000" dirty="0" smtClean="0">
                <a:solidFill>
                  <a:srgbClr val="7F7F7F"/>
                </a:solidFill>
                <a:latin typeface="Franklin Gothic Book" panose="020B0503020102020204" pitchFamily="34" charset="0"/>
                <a:cs typeface="Franklin Gothic Book"/>
              </a:rPr>
              <a:t>2014 Stoltzfus 2003</a:t>
            </a:r>
            <a:endParaRPr lang="en-US" sz="1000" dirty="0">
              <a:solidFill>
                <a:srgbClr val="7F7F7F"/>
              </a:solidFill>
              <a:latin typeface="Franklin Gothic Book" panose="020B0503020102020204" pitchFamily="34" charset="0"/>
              <a:cs typeface="Franklin Gothic Book"/>
            </a:endParaRPr>
          </a:p>
        </p:txBody>
      </p:sp>
      <p:sp>
        <p:nvSpPr>
          <p:cNvPr id="5" name="TextBox 4"/>
          <p:cNvSpPr txBox="1"/>
          <p:nvPr/>
        </p:nvSpPr>
        <p:spPr>
          <a:xfrm>
            <a:off x="487340" y="2022781"/>
            <a:ext cx="7120126" cy="738664"/>
          </a:xfrm>
          <a:prstGeom prst="rect">
            <a:avLst/>
          </a:prstGeom>
          <a:noFill/>
        </p:spPr>
        <p:txBody>
          <a:bodyPr wrap="square" lIns="0" tIns="0" rIns="0" bIns="0" rtlCol="0">
            <a:spAutoFit/>
          </a:bodyPr>
          <a:lstStyle/>
          <a:p>
            <a:r>
              <a:rPr lang="en-US" sz="2400" b="1" dirty="0" smtClean="0">
                <a:solidFill>
                  <a:srgbClr val="E28432"/>
                </a:solidFill>
                <a:latin typeface="Century Gothic" charset="0"/>
                <a:ea typeface="Century Gothic" charset="0"/>
                <a:cs typeface="Century Gothic" charset="0"/>
                <a:sym typeface="Wingdings"/>
              </a:rPr>
              <a:t>Pregnant woman:</a:t>
            </a:r>
            <a:r>
              <a:rPr lang="en-US" sz="2400" b="1" dirty="0" smtClean="0">
                <a:solidFill>
                  <a:srgbClr val="7F7F7F"/>
                </a:solidFill>
                <a:latin typeface="Century Gothic" charset="0"/>
                <a:ea typeface="Century Gothic" charset="0"/>
                <a:cs typeface="Century Gothic" charset="0"/>
                <a:sym typeface="Wingdings"/>
              </a:rPr>
              <a:t> </a:t>
            </a:r>
            <a:r>
              <a:rPr lang="en-US" sz="2400" dirty="0" smtClean="0">
                <a:solidFill>
                  <a:srgbClr val="7F7F7F"/>
                </a:solidFill>
                <a:latin typeface="Century Gothic" charset="0"/>
                <a:ea typeface="Century Gothic" charset="0"/>
                <a:cs typeface="Century Gothic" charset="0"/>
                <a:sym typeface="Wingdings"/>
              </a:rPr>
              <a:t> </a:t>
            </a:r>
            <a:r>
              <a:rPr lang="en-US" sz="2400" dirty="0" smtClean="0">
                <a:solidFill>
                  <a:srgbClr val="7F7F7F"/>
                </a:solidFill>
                <a:latin typeface="Century Gothic" charset="0"/>
                <a:ea typeface="Century Gothic" charset="0"/>
                <a:cs typeface="Century Gothic" charset="0"/>
              </a:rPr>
              <a:t>birth weight; </a:t>
            </a:r>
            <a:r>
              <a:rPr lang="en-US" sz="2400" dirty="0" smtClean="0">
                <a:solidFill>
                  <a:srgbClr val="7F7F7F"/>
                </a:solidFill>
                <a:latin typeface="Century Gothic" charset="0"/>
                <a:ea typeface="Century Gothic" charset="0"/>
                <a:cs typeface="Century Gothic" charset="0"/>
                <a:sym typeface="Wingdings"/>
              </a:rPr>
              <a:t> </a:t>
            </a:r>
            <a:r>
              <a:rPr lang="en-US" sz="2400" dirty="0" smtClean="0">
                <a:solidFill>
                  <a:srgbClr val="7F7F7F"/>
                </a:solidFill>
                <a:latin typeface="Century Gothic" charset="0"/>
                <a:ea typeface="Century Gothic" charset="0"/>
                <a:cs typeface="Century Gothic" charset="0"/>
              </a:rPr>
              <a:t>preterm delivery; </a:t>
            </a:r>
            <a:r>
              <a:rPr lang="en-US" sz="2400" dirty="0" smtClean="0">
                <a:solidFill>
                  <a:srgbClr val="7F7F7F"/>
                </a:solidFill>
                <a:latin typeface="Century Gothic" charset="0"/>
                <a:ea typeface="Century Gothic" charset="0"/>
                <a:cs typeface="Century Gothic" charset="0"/>
                <a:sym typeface="Wingdings"/>
              </a:rPr>
              <a:t> </a:t>
            </a:r>
            <a:r>
              <a:rPr lang="en-US" sz="2400" dirty="0" smtClean="0">
                <a:solidFill>
                  <a:srgbClr val="7F7F7F"/>
                </a:solidFill>
                <a:latin typeface="Century Gothic" charset="0"/>
                <a:ea typeface="Century Gothic" charset="0"/>
                <a:cs typeface="Century Gothic" charset="0"/>
              </a:rPr>
              <a:t>maternal mortality</a:t>
            </a:r>
            <a:endParaRPr lang="en-US" sz="2400" dirty="0">
              <a:solidFill>
                <a:srgbClr val="7F7F7F"/>
              </a:solidFill>
              <a:latin typeface="Century Gothic" charset="0"/>
              <a:ea typeface="Century Gothic" charset="0"/>
              <a:cs typeface="Century Gothic" charset="0"/>
            </a:endParaRPr>
          </a:p>
        </p:txBody>
      </p:sp>
      <p:sp>
        <p:nvSpPr>
          <p:cNvPr id="9" name="TextBox 8"/>
          <p:cNvSpPr txBox="1"/>
          <p:nvPr/>
        </p:nvSpPr>
        <p:spPr>
          <a:xfrm>
            <a:off x="524134" y="3837033"/>
            <a:ext cx="6916326" cy="1107996"/>
          </a:xfrm>
          <a:prstGeom prst="rect">
            <a:avLst/>
          </a:prstGeom>
          <a:noFill/>
        </p:spPr>
        <p:txBody>
          <a:bodyPr wrap="square" lIns="0" tIns="0" rIns="0" bIns="0" rtlCol="0">
            <a:spAutoFit/>
          </a:bodyPr>
          <a:lstStyle/>
          <a:p>
            <a:r>
              <a:rPr lang="en-US" sz="2400" b="1" dirty="0" smtClean="0">
                <a:solidFill>
                  <a:srgbClr val="E28432"/>
                </a:solidFill>
                <a:latin typeface="Century Gothic" charset="0"/>
                <a:ea typeface="Century Gothic" charset="0"/>
                <a:cs typeface="Century Gothic" charset="0"/>
                <a:sym typeface="Wingdings"/>
              </a:rPr>
              <a:t>Child:</a:t>
            </a:r>
            <a:r>
              <a:rPr lang="en-US" sz="2400" b="1" dirty="0" smtClean="0">
                <a:solidFill>
                  <a:srgbClr val="7F7F7F"/>
                </a:solidFill>
                <a:latin typeface="Century Gothic" charset="0"/>
                <a:ea typeface="Century Gothic" charset="0"/>
                <a:cs typeface="Century Gothic" charset="0"/>
                <a:sym typeface="Wingdings"/>
              </a:rPr>
              <a:t> </a:t>
            </a:r>
            <a:r>
              <a:rPr lang="en-US" sz="2400" dirty="0" smtClean="0">
                <a:solidFill>
                  <a:srgbClr val="7F7F7F"/>
                </a:solidFill>
                <a:latin typeface="Century Gothic" charset="0"/>
                <a:ea typeface="Century Gothic" charset="0"/>
                <a:cs typeface="Century Gothic" charset="0"/>
                <a:sym typeface="Wingdings"/>
              </a:rPr>
              <a:t> </a:t>
            </a:r>
            <a:r>
              <a:rPr lang="en-US" sz="2400" dirty="0" smtClean="0">
                <a:solidFill>
                  <a:srgbClr val="7F7F7F"/>
                </a:solidFill>
                <a:latin typeface="Century Gothic" charset="0"/>
                <a:ea typeface="Century Gothic" charset="0"/>
                <a:cs typeface="Century Gothic" charset="0"/>
              </a:rPr>
              <a:t>development of domains—physical, cognitive, and socio-emotional; </a:t>
            </a:r>
            <a:r>
              <a:rPr lang="en-US" sz="2400" dirty="0" smtClean="0">
                <a:solidFill>
                  <a:srgbClr val="7F7F7F"/>
                </a:solidFill>
                <a:latin typeface="Century Gothic" charset="0"/>
                <a:ea typeface="Century Gothic" charset="0"/>
                <a:cs typeface="Century Gothic" charset="0"/>
                <a:sym typeface="Wingdings"/>
              </a:rPr>
              <a:t> </a:t>
            </a:r>
            <a:r>
              <a:rPr lang="en-US" sz="2400" dirty="0" smtClean="0">
                <a:solidFill>
                  <a:srgbClr val="7F7F7F"/>
                </a:solidFill>
                <a:latin typeface="Century Gothic" charset="0"/>
                <a:ea typeface="Century Gothic" charset="0"/>
                <a:cs typeface="Century Gothic" charset="0"/>
              </a:rPr>
              <a:t>infections; </a:t>
            </a:r>
            <a:r>
              <a:rPr lang="en-US" sz="2400" dirty="0" smtClean="0">
                <a:solidFill>
                  <a:srgbClr val="7F7F7F"/>
                </a:solidFill>
                <a:latin typeface="Century Gothic" charset="0"/>
                <a:ea typeface="Century Gothic" charset="0"/>
                <a:cs typeface="Century Gothic" charset="0"/>
                <a:sym typeface="Wingdings"/>
              </a:rPr>
              <a:t> </a:t>
            </a:r>
            <a:r>
              <a:rPr lang="en-US" sz="2400" dirty="0" smtClean="0">
                <a:solidFill>
                  <a:srgbClr val="7F7F7F"/>
                </a:solidFill>
                <a:latin typeface="Century Gothic" charset="0"/>
                <a:ea typeface="Century Gothic" charset="0"/>
                <a:cs typeface="Century Gothic" charset="0"/>
              </a:rPr>
              <a:t>child mortality</a:t>
            </a:r>
            <a:endParaRPr lang="en-US" sz="2400" dirty="0">
              <a:solidFill>
                <a:srgbClr val="7F7F7F"/>
              </a:solidFill>
              <a:latin typeface="Century Gothic" charset="0"/>
              <a:ea typeface="Century Gothic" charset="0"/>
              <a:cs typeface="Century Gothic" charset="0"/>
            </a:endParaRPr>
          </a:p>
        </p:txBody>
      </p:sp>
      <p:sp>
        <p:nvSpPr>
          <p:cNvPr id="10" name="TextBox 9"/>
          <p:cNvSpPr txBox="1"/>
          <p:nvPr/>
        </p:nvSpPr>
        <p:spPr>
          <a:xfrm>
            <a:off x="524134" y="2869424"/>
            <a:ext cx="6394826" cy="738664"/>
          </a:xfrm>
          <a:prstGeom prst="rect">
            <a:avLst/>
          </a:prstGeom>
          <a:noFill/>
        </p:spPr>
        <p:txBody>
          <a:bodyPr wrap="square" lIns="0" tIns="0" rIns="0" bIns="0" rtlCol="0">
            <a:spAutoFit/>
          </a:bodyPr>
          <a:lstStyle/>
          <a:p>
            <a:r>
              <a:rPr lang="en-US" sz="2400" b="1" dirty="0" smtClean="0">
                <a:solidFill>
                  <a:srgbClr val="E28432"/>
                </a:solidFill>
                <a:latin typeface="Century Gothic" charset="0"/>
                <a:ea typeface="Century Gothic" charset="0"/>
                <a:cs typeface="Century Gothic" charset="0"/>
                <a:sym typeface="Wingdings"/>
              </a:rPr>
              <a:t>Adolescent:</a:t>
            </a:r>
            <a:r>
              <a:rPr lang="en-US" sz="2400" b="1" dirty="0" smtClean="0">
                <a:solidFill>
                  <a:srgbClr val="7F7F7F"/>
                </a:solidFill>
                <a:latin typeface="Century Gothic" charset="0"/>
                <a:ea typeface="Century Gothic" charset="0"/>
                <a:cs typeface="Century Gothic" charset="0"/>
                <a:sym typeface="Wingdings"/>
              </a:rPr>
              <a:t> </a:t>
            </a:r>
            <a:r>
              <a:rPr lang="en-US" sz="2400" dirty="0" smtClean="0">
                <a:solidFill>
                  <a:srgbClr val="7F7F7F"/>
                </a:solidFill>
                <a:latin typeface="Century Gothic" charset="0"/>
                <a:ea typeface="Century Gothic" charset="0"/>
                <a:cs typeface="Century Gothic" charset="0"/>
                <a:sym typeface="Wingdings"/>
              </a:rPr>
              <a:t> Quality of life; </a:t>
            </a:r>
            <a:r>
              <a:rPr lang="en-US" sz="2400" dirty="0" smtClean="0">
                <a:solidFill>
                  <a:srgbClr val="7F7F7F"/>
                </a:solidFill>
                <a:latin typeface="Century Gothic" charset="0"/>
                <a:ea typeface="Century Gothic" charset="0"/>
                <a:cs typeface="Century Gothic" charset="0"/>
              </a:rPr>
              <a:t> academic performance</a:t>
            </a:r>
            <a:endParaRPr lang="en-US" sz="2400" dirty="0">
              <a:solidFill>
                <a:srgbClr val="7F7F7F"/>
              </a:solidFill>
              <a:latin typeface="Century Gothic" charset="0"/>
              <a:ea typeface="Century Gothic" charset="0"/>
              <a:cs typeface="Century Gothic" charset="0"/>
            </a:endParaRPr>
          </a:p>
        </p:txBody>
      </p:sp>
      <p:sp>
        <p:nvSpPr>
          <p:cNvPr id="11" name="TextBox 10"/>
          <p:cNvSpPr txBox="1"/>
          <p:nvPr/>
        </p:nvSpPr>
        <p:spPr>
          <a:xfrm>
            <a:off x="572487" y="5131698"/>
            <a:ext cx="7034979" cy="738664"/>
          </a:xfrm>
          <a:prstGeom prst="rect">
            <a:avLst/>
          </a:prstGeom>
          <a:noFill/>
        </p:spPr>
        <p:txBody>
          <a:bodyPr wrap="square" lIns="0" tIns="0" rIns="0" bIns="0" rtlCol="0">
            <a:spAutoFit/>
          </a:bodyPr>
          <a:lstStyle/>
          <a:p>
            <a:r>
              <a:rPr lang="en-US" sz="2400" b="1" dirty="0" smtClean="0">
                <a:solidFill>
                  <a:srgbClr val="E28432"/>
                </a:solidFill>
                <a:latin typeface="Century Gothic" charset="0"/>
                <a:ea typeface="Century Gothic" charset="0"/>
                <a:cs typeface="Century Gothic" charset="0"/>
                <a:sym typeface="Wingdings"/>
              </a:rPr>
              <a:t>Society:</a:t>
            </a:r>
            <a:r>
              <a:rPr lang="en-US" sz="2400" b="1" dirty="0" smtClean="0">
                <a:solidFill>
                  <a:srgbClr val="7F7F7F"/>
                </a:solidFill>
                <a:latin typeface="Century Gothic" charset="0"/>
                <a:ea typeface="Century Gothic" charset="0"/>
                <a:cs typeface="Century Gothic" charset="0"/>
                <a:sym typeface="Wingdings"/>
              </a:rPr>
              <a:t> </a:t>
            </a:r>
            <a:r>
              <a:rPr lang="en-US" sz="2400" dirty="0" smtClean="0">
                <a:solidFill>
                  <a:srgbClr val="7F7F7F"/>
                </a:solidFill>
                <a:latin typeface="Century Gothic" charset="0"/>
                <a:ea typeface="Century Gothic" charset="0"/>
                <a:cs typeface="Century Gothic" charset="0"/>
                <a:sym typeface="Wingdings"/>
              </a:rPr>
              <a:t> </a:t>
            </a:r>
            <a:r>
              <a:rPr lang="en-US" sz="2400" dirty="0" smtClean="0">
                <a:solidFill>
                  <a:srgbClr val="7F7F7F"/>
                </a:solidFill>
                <a:latin typeface="Century Gothic" charset="0"/>
                <a:ea typeface="Century Gothic" charset="0"/>
                <a:cs typeface="Century Gothic" charset="0"/>
              </a:rPr>
              <a:t>risk of disease and disability; </a:t>
            </a:r>
            <a:r>
              <a:rPr lang="en-US" sz="2400" dirty="0" smtClean="0">
                <a:solidFill>
                  <a:srgbClr val="7F7F7F"/>
                </a:solidFill>
                <a:latin typeface="Century Gothic" charset="0"/>
                <a:ea typeface="Century Gothic" charset="0"/>
                <a:cs typeface="Century Gothic" charset="0"/>
                <a:sym typeface="Wingdings"/>
              </a:rPr>
              <a:t> </a:t>
            </a:r>
            <a:r>
              <a:rPr lang="en-US" sz="2400" dirty="0" smtClean="0">
                <a:solidFill>
                  <a:srgbClr val="7F7F7F"/>
                </a:solidFill>
                <a:latin typeface="Century Gothic" charset="0"/>
                <a:ea typeface="Century Gothic" charset="0"/>
                <a:cs typeface="Century Gothic" charset="0"/>
              </a:rPr>
              <a:t>economic productivity; </a:t>
            </a:r>
            <a:r>
              <a:rPr lang="en-US" sz="2400" dirty="0" smtClean="0">
                <a:solidFill>
                  <a:srgbClr val="7F7F7F"/>
                </a:solidFill>
                <a:latin typeface="Century Gothic" charset="0"/>
                <a:ea typeface="Century Gothic" charset="0"/>
                <a:cs typeface="Century Gothic" charset="0"/>
                <a:sym typeface="Wingdings"/>
              </a:rPr>
              <a:t></a:t>
            </a:r>
            <a:r>
              <a:rPr lang="en-US" sz="2400" dirty="0" smtClean="0">
                <a:solidFill>
                  <a:srgbClr val="7F7F7F"/>
                </a:solidFill>
                <a:latin typeface="Century Gothic" charset="0"/>
                <a:ea typeface="Century Gothic" charset="0"/>
                <a:cs typeface="Century Gothic" charset="0"/>
              </a:rPr>
              <a:t> cost to society </a:t>
            </a:r>
            <a:endParaRPr lang="en-US" sz="2400" dirty="0">
              <a:solidFill>
                <a:srgbClr val="7F7F7F"/>
              </a:solidFill>
              <a:latin typeface="Century Gothic" charset="0"/>
              <a:ea typeface="Century Gothic" charset="0"/>
              <a:cs typeface="Century Gothic" charset="0"/>
            </a:endParaRPr>
          </a:p>
        </p:txBody>
      </p:sp>
      <p:sp>
        <p:nvSpPr>
          <p:cNvPr id="14" name="TextBox 13"/>
          <p:cNvSpPr txBox="1"/>
          <p:nvPr/>
        </p:nvSpPr>
        <p:spPr>
          <a:xfrm>
            <a:off x="524134" y="1173495"/>
            <a:ext cx="6723208" cy="738664"/>
          </a:xfrm>
          <a:prstGeom prst="rect">
            <a:avLst/>
          </a:prstGeom>
          <a:noFill/>
        </p:spPr>
        <p:txBody>
          <a:bodyPr wrap="square" lIns="0" tIns="0" rIns="0" bIns="0" rtlCol="0">
            <a:spAutoFit/>
          </a:bodyPr>
          <a:lstStyle/>
          <a:p>
            <a:r>
              <a:rPr lang="en-US" sz="2400" b="1" dirty="0" smtClean="0">
                <a:solidFill>
                  <a:srgbClr val="E28432"/>
                </a:solidFill>
                <a:latin typeface="Century Gothic" charset="0"/>
                <a:ea typeface="Century Gothic" charset="0"/>
                <a:cs typeface="Century Gothic" charset="0"/>
                <a:sym typeface="Wingdings"/>
              </a:rPr>
              <a:t>Common Clinical Symptoms: </a:t>
            </a:r>
            <a:r>
              <a:rPr lang="en-US" sz="2400" dirty="0" smtClean="0">
                <a:solidFill>
                  <a:srgbClr val="7F7F7F"/>
                </a:solidFill>
                <a:latin typeface="Century Gothic" charset="0"/>
                <a:ea typeface="Century Gothic" charset="0"/>
                <a:cs typeface="Century Gothic" charset="0"/>
                <a:sym typeface="Wingdings"/>
              </a:rPr>
              <a:t>Dizziness, weakness, tiredness, pale skin</a:t>
            </a:r>
            <a:endParaRPr lang="en-US" sz="2400" dirty="0">
              <a:solidFill>
                <a:srgbClr val="7F7F7F"/>
              </a:solidFill>
              <a:latin typeface="Century Gothic" charset="0"/>
              <a:ea typeface="Century Gothic" charset="0"/>
              <a:cs typeface="Century Gothic" charset="0"/>
            </a:endParaRPr>
          </a:p>
        </p:txBody>
      </p:sp>
      <p:sp>
        <p:nvSpPr>
          <p:cNvPr id="16" name="TextBox 15"/>
          <p:cNvSpPr txBox="1"/>
          <p:nvPr/>
        </p:nvSpPr>
        <p:spPr>
          <a:xfrm>
            <a:off x="7961586" y="5836093"/>
            <a:ext cx="1182414" cy="400110"/>
          </a:xfrm>
          <a:prstGeom prst="rect">
            <a:avLst/>
          </a:prstGeom>
          <a:noFill/>
        </p:spPr>
        <p:txBody>
          <a:bodyPr wrap="square" rtlCol="0">
            <a:spAutoFit/>
          </a:bodyPr>
          <a:lstStyle/>
          <a:p>
            <a:r>
              <a:rPr lang="en-US" sz="2000" i="1" dirty="0" smtClean="0"/>
              <a:t>Slide 4</a:t>
            </a:r>
            <a:endParaRPr lang="en-US" sz="2000" i="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0375" y="1435999"/>
            <a:ext cx="694944" cy="68590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4260" y="3878573"/>
            <a:ext cx="685800" cy="6858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4260" y="2709770"/>
            <a:ext cx="685800" cy="685800"/>
          </a:xfrm>
          <a:prstGeom prst="rect">
            <a:avLst/>
          </a:prstGeom>
        </p:spPr>
      </p:pic>
      <p:pic>
        <p:nvPicPr>
          <p:cNvPr id="8" name="Picture 7"/>
          <p:cNvPicPr>
            <a:picLocks noChangeAspect="1"/>
          </p:cNvPicPr>
          <p:nvPr/>
        </p:nvPicPr>
        <p:blipFill>
          <a:blip r:embed="rId6"/>
          <a:stretch>
            <a:fillRect/>
          </a:stretch>
        </p:blipFill>
        <p:spPr>
          <a:xfrm>
            <a:off x="7525358" y="5047376"/>
            <a:ext cx="885476" cy="631840"/>
          </a:xfrm>
          <a:prstGeom prst="rect">
            <a:avLst/>
          </a:prstGeom>
        </p:spPr>
      </p:pic>
    </p:spTree>
    <p:extLst>
      <p:ext uri="{BB962C8B-B14F-4D97-AF65-F5344CB8AC3E}">
        <p14:creationId xmlns:p14="http://schemas.microsoft.com/office/powerpoint/2010/main" val="41145273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541" y="420988"/>
            <a:ext cx="8491146" cy="593040"/>
          </a:xfrm>
        </p:spPr>
        <p:txBody>
          <a:bodyPr lIns="0" tIns="0" rIns="0" bIns="0">
            <a:noAutofit/>
          </a:bodyPr>
          <a:lstStyle/>
          <a:p>
            <a:r>
              <a:rPr lang="en-US" dirty="0" smtClean="0">
                <a:solidFill>
                  <a:srgbClr val="7F7F7F"/>
                </a:solidFill>
                <a:latin typeface="Century Gothic" charset="0"/>
                <a:ea typeface="Century Gothic" charset="0"/>
                <a:cs typeface="Century Gothic" charset="0"/>
              </a:rPr>
              <a:t>How widespread is the problem?</a:t>
            </a:r>
            <a:endParaRPr lang="en-US" dirty="0">
              <a:solidFill>
                <a:srgbClr val="7F7F7F"/>
              </a:solidFill>
              <a:latin typeface="Century Gothic" charset="0"/>
              <a:ea typeface="Century Gothic" charset="0"/>
              <a:cs typeface="Century Gothic" charset="0"/>
            </a:endParaRPr>
          </a:p>
        </p:txBody>
      </p:sp>
      <p:sp>
        <p:nvSpPr>
          <p:cNvPr id="3" name="Content Placeholder 2"/>
          <p:cNvSpPr>
            <a:spLocks noGrp="1"/>
          </p:cNvSpPr>
          <p:nvPr>
            <p:ph idx="1"/>
          </p:nvPr>
        </p:nvSpPr>
        <p:spPr>
          <a:xfrm>
            <a:off x="547540" y="1377874"/>
            <a:ext cx="8107521" cy="1007107"/>
          </a:xfrm>
        </p:spPr>
        <p:txBody>
          <a:bodyPr lIns="0" tIns="0" rIns="0" bIns="0">
            <a:noAutofit/>
          </a:bodyPr>
          <a:lstStyle/>
          <a:p>
            <a:r>
              <a:rPr lang="en-US" sz="2400" dirty="0" smtClean="0">
                <a:solidFill>
                  <a:srgbClr val="7F7F7F"/>
                </a:solidFill>
                <a:latin typeface="Century Gothic" charset="0"/>
                <a:ea typeface="Century Gothic" charset="0"/>
                <a:cs typeface="Century Gothic" charset="0"/>
              </a:rPr>
              <a:t>Anemia </a:t>
            </a:r>
            <a:r>
              <a:rPr lang="en-US" sz="2400" b="1" dirty="0" smtClean="0">
                <a:solidFill>
                  <a:srgbClr val="E28432"/>
                </a:solidFill>
                <a:latin typeface="Century Gothic" charset="0"/>
                <a:ea typeface="Century Gothic" charset="0"/>
                <a:cs typeface="Century Gothic" charset="0"/>
              </a:rPr>
              <a:t>affects approximately a quarter of the world</a:t>
            </a:r>
          </a:p>
          <a:p>
            <a:r>
              <a:rPr lang="en-US" sz="2400" dirty="0" smtClean="0">
                <a:solidFill>
                  <a:srgbClr val="7F7F7F"/>
                </a:solidFill>
                <a:latin typeface="Century Gothic" charset="0"/>
                <a:ea typeface="Century Gothic" charset="0"/>
                <a:cs typeface="Century Gothic" charset="0"/>
              </a:rPr>
              <a:t>Greatest burden in young children and women</a:t>
            </a:r>
          </a:p>
        </p:txBody>
      </p:sp>
      <p:sp>
        <p:nvSpPr>
          <p:cNvPr id="5" name="Rectangle 4"/>
          <p:cNvSpPr/>
          <p:nvPr/>
        </p:nvSpPr>
        <p:spPr>
          <a:xfrm>
            <a:off x="87132" y="6013630"/>
            <a:ext cx="1524000" cy="246221"/>
          </a:xfrm>
          <a:prstGeom prst="rect">
            <a:avLst/>
          </a:prstGeom>
        </p:spPr>
        <p:txBody>
          <a:bodyPr wrap="square">
            <a:spAutoFit/>
          </a:bodyPr>
          <a:lstStyle/>
          <a:p>
            <a:r>
              <a:rPr lang="en-US" sz="1000" dirty="0" smtClean="0">
                <a:solidFill>
                  <a:srgbClr val="7F7F7F"/>
                </a:solidFill>
                <a:latin typeface="Franklin Gothic Book" panose="020B0503020102020204" pitchFamily="34" charset="0"/>
              </a:rPr>
              <a:t>WHO 2011</a:t>
            </a:r>
          </a:p>
        </p:txBody>
      </p:sp>
      <p:sp>
        <p:nvSpPr>
          <p:cNvPr id="11" name="TextBox 10"/>
          <p:cNvSpPr txBox="1"/>
          <p:nvPr/>
        </p:nvSpPr>
        <p:spPr>
          <a:xfrm>
            <a:off x="458640" y="3031207"/>
            <a:ext cx="3840480" cy="365760"/>
          </a:xfrm>
          <a:prstGeom prst="rect">
            <a:avLst/>
          </a:prstGeom>
          <a:noFill/>
        </p:spPr>
        <p:txBody>
          <a:bodyPr wrap="square" lIns="0" tIns="0" rIns="0" bIns="0" rtlCol="0" anchor="ctr" anchorCtr="0">
            <a:noAutofit/>
          </a:bodyPr>
          <a:lstStyle/>
          <a:p>
            <a:r>
              <a:rPr lang="en-US" dirty="0" smtClean="0">
                <a:solidFill>
                  <a:srgbClr val="7F7F7F"/>
                </a:solidFill>
                <a:latin typeface="Century Gothic" charset="0"/>
                <a:ea typeface="Century Gothic" charset="0"/>
                <a:cs typeface="Century Gothic" charset="0"/>
              </a:rPr>
              <a:t>Children  6-59 months</a:t>
            </a:r>
            <a:endParaRPr lang="en-US" dirty="0">
              <a:solidFill>
                <a:srgbClr val="7F7F7F"/>
              </a:solidFill>
              <a:latin typeface="Century Gothic" charset="0"/>
              <a:ea typeface="Century Gothic" charset="0"/>
              <a:cs typeface="Century Gothic" charset="0"/>
            </a:endParaRPr>
          </a:p>
        </p:txBody>
      </p:sp>
      <p:sp>
        <p:nvSpPr>
          <p:cNvPr id="14" name="TextBox 13"/>
          <p:cNvSpPr txBox="1"/>
          <p:nvPr/>
        </p:nvSpPr>
        <p:spPr>
          <a:xfrm>
            <a:off x="458640" y="2611041"/>
            <a:ext cx="3840480" cy="365760"/>
          </a:xfrm>
          <a:prstGeom prst="rect">
            <a:avLst/>
          </a:prstGeom>
          <a:solidFill>
            <a:schemeClr val="bg1"/>
          </a:solidFill>
        </p:spPr>
        <p:txBody>
          <a:bodyPr wrap="none" lIns="0" tIns="0" rIns="0" bIns="0" rtlCol="0" anchor="ctr" anchorCtr="0">
            <a:noAutofit/>
          </a:bodyPr>
          <a:lstStyle/>
          <a:p>
            <a:r>
              <a:rPr lang="en-US" sz="2400" b="1" dirty="0" smtClean="0">
                <a:solidFill>
                  <a:srgbClr val="7F7F7F"/>
                </a:solidFill>
                <a:latin typeface="Century Gothic" charset="0"/>
                <a:ea typeface="Century Gothic" charset="0"/>
                <a:cs typeface="Century Gothic" charset="0"/>
              </a:rPr>
              <a:t>Anemia Prevalence</a:t>
            </a:r>
            <a:endParaRPr lang="en-US" sz="2400" b="1" dirty="0">
              <a:solidFill>
                <a:srgbClr val="7F7F7F"/>
              </a:solidFill>
              <a:latin typeface="Century Gothic" charset="0"/>
              <a:ea typeface="Century Gothic" charset="0"/>
              <a:cs typeface="Century Gothic" charset="0"/>
            </a:endParaRPr>
          </a:p>
        </p:txBody>
      </p:sp>
      <p:sp>
        <p:nvSpPr>
          <p:cNvPr id="15" name="Rectangle 14"/>
          <p:cNvSpPr/>
          <p:nvPr/>
        </p:nvSpPr>
        <p:spPr>
          <a:xfrm>
            <a:off x="4939761" y="3032055"/>
            <a:ext cx="3840480" cy="365760"/>
          </a:xfrm>
          <a:prstGeom prst="rect">
            <a:avLst/>
          </a:prstGeom>
        </p:spPr>
        <p:txBody>
          <a:bodyPr wrap="square" lIns="0" tIns="0" rIns="0" bIns="0" anchor="ctr" anchorCtr="0">
            <a:noAutofit/>
          </a:bodyPr>
          <a:lstStyle/>
          <a:p>
            <a:r>
              <a:rPr lang="en-US" dirty="0" smtClean="0">
                <a:solidFill>
                  <a:srgbClr val="7F7F7F"/>
                </a:solidFill>
                <a:latin typeface="Century Gothic" charset="0"/>
                <a:ea typeface="Century Gothic" charset="0"/>
                <a:cs typeface="Century Gothic" charset="0"/>
              </a:rPr>
              <a:t>Pregnant women</a:t>
            </a:r>
            <a:endParaRPr lang="en-US" dirty="0">
              <a:solidFill>
                <a:srgbClr val="7F7F7F"/>
              </a:solidFill>
              <a:latin typeface="Century Gothic" charset="0"/>
              <a:ea typeface="Century Gothic" charset="0"/>
              <a:cs typeface="Century Gothic"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0946" y="3396967"/>
            <a:ext cx="4247402"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829678" y="3385104"/>
            <a:ext cx="4060646"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8194653" y="5862691"/>
            <a:ext cx="1182414" cy="400110"/>
          </a:xfrm>
          <a:prstGeom prst="rect">
            <a:avLst/>
          </a:prstGeom>
          <a:noFill/>
        </p:spPr>
        <p:txBody>
          <a:bodyPr wrap="square" rtlCol="0">
            <a:spAutoFit/>
          </a:bodyPr>
          <a:lstStyle/>
          <a:p>
            <a:r>
              <a:rPr lang="en-US" sz="2000" i="1" dirty="0" smtClean="0"/>
              <a:t>Slide 5</a:t>
            </a:r>
            <a:endParaRPr lang="en-US" sz="2000" i="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06400" y="381000"/>
            <a:ext cx="5080000" cy="91440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3200" b="1" kern="1200" spc="0">
                <a:solidFill>
                  <a:srgbClr val="646561"/>
                </a:solidFill>
                <a:latin typeface="Franklin Gothic Book" panose="020B0503020102020204" pitchFamily="34" charset="0"/>
                <a:ea typeface="Franklin Gothic Book" panose="020B0503020102020204" pitchFamily="34" charset="0"/>
                <a:cs typeface="Franklin Gothic Book" charset="0"/>
              </a:defRPr>
            </a:lvl1pPr>
          </a:lstStyle>
          <a:p>
            <a:r>
              <a:rPr lang="en-US" dirty="0" smtClean="0">
                <a:solidFill>
                  <a:srgbClr val="7F7F7F"/>
                </a:solidFill>
                <a:latin typeface="Century Gothic" charset="0"/>
                <a:ea typeface="Century Gothic" charset="0"/>
                <a:cs typeface="Century Gothic" charset="0"/>
              </a:rPr>
              <a:t>Interventions for Anemia</a:t>
            </a:r>
            <a:endParaRPr lang="en-US" dirty="0">
              <a:solidFill>
                <a:srgbClr val="7F7F7F"/>
              </a:solidFill>
              <a:latin typeface="Century Gothic" charset="0"/>
              <a:ea typeface="Century Gothic" charset="0"/>
              <a:cs typeface="Century Gothic" charset="0"/>
            </a:endParaRPr>
          </a:p>
        </p:txBody>
      </p:sp>
      <p:sp>
        <p:nvSpPr>
          <p:cNvPr id="10" name="TextBox 9"/>
          <p:cNvSpPr txBox="1"/>
          <p:nvPr/>
        </p:nvSpPr>
        <p:spPr>
          <a:xfrm>
            <a:off x="8125370" y="5915737"/>
            <a:ext cx="1182414" cy="400110"/>
          </a:xfrm>
          <a:prstGeom prst="rect">
            <a:avLst/>
          </a:prstGeom>
          <a:noFill/>
        </p:spPr>
        <p:txBody>
          <a:bodyPr wrap="square" rtlCol="0">
            <a:spAutoFit/>
          </a:bodyPr>
          <a:lstStyle/>
          <a:p>
            <a:r>
              <a:rPr lang="en-US" sz="2000" i="1" dirty="0" smtClean="0"/>
              <a:t>Slide 6</a:t>
            </a:r>
            <a:endParaRPr lang="en-US" sz="2000" i="1" dirty="0"/>
          </a:p>
        </p:txBody>
      </p:sp>
      <p:sp>
        <p:nvSpPr>
          <p:cNvPr id="3" name="Content Placeholder 2"/>
          <p:cNvSpPr>
            <a:spLocks noGrp="1"/>
          </p:cNvSpPr>
          <p:nvPr>
            <p:ph idx="1"/>
          </p:nvPr>
        </p:nvSpPr>
        <p:spPr>
          <a:xfrm>
            <a:off x="406400" y="1438275"/>
            <a:ext cx="6705600" cy="4677517"/>
          </a:xfrm>
        </p:spPr>
        <p:txBody>
          <a:bodyPr lIns="0" rIns="0">
            <a:normAutofit/>
          </a:bodyPr>
          <a:lstStyle/>
          <a:p>
            <a:pPr marL="0" indent="0">
              <a:lnSpc>
                <a:spcPct val="100000"/>
              </a:lnSpc>
              <a:spcBef>
                <a:spcPts val="0"/>
              </a:spcBef>
              <a:buNone/>
            </a:pPr>
            <a:r>
              <a:rPr lang="en-US" sz="2400" b="1" dirty="0" smtClean="0">
                <a:solidFill>
                  <a:srgbClr val="E28432"/>
                </a:solidFill>
                <a:latin typeface="Century Gothic" charset="0"/>
                <a:ea typeface="Century Gothic" charset="0"/>
                <a:cs typeface="Century Gothic" charset="0"/>
              </a:rPr>
              <a:t>Supplementation</a:t>
            </a:r>
            <a:r>
              <a:rPr lang="en-US" sz="2400" dirty="0" smtClean="0">
                <a:solidFill>
                  <a:srgbClr val="E28432"/>
                </a:solidFill>
                <a:latin typeface="Century Gothic" charset="0"/>
                <a:ea typeface="Century Gothic" charset="0"/>
                <a:cs typeface="Century Gothic" charset="0"/>
              </a:rPr>
              <a:t> </a:t>
            </a:r>
          </a:p>
          <a:p>
            <a:pPr lvl="1">
              <a:lnSpc>
                <a:spcPct val="100000"/>
              </a:lnSpc>
              <a:spcBef>
                <a:spcPts val="0"/>
              </a:spcBef>
              <a:spcAft>
                <a:spcPts val="600"/>
              </a:spcAft>
            </a:pPr>
            <a:r>
              <a:rPr lang="en-US" sz="2000" dirty="0" smtClean="0">
                <a:solidFill>
                  <a:srgbClr val="7F7F7F"/>
                </a:solidFill>
                <a:latin typeface="Century Gothic" charset="0"/>
                <a:ea typeface="Century Gothic" charset="0"/>
                <a:cs typeface="Century Gothic" charset="0"/>
              </a:rPr>
              <a:t>Iron-folic acid (IFA) in pregnancy</a:t>
            </a:r>
          </a:p>
          <a:p>
            <a:pPr lvl="1">
              <a:lnSpc>
                <a:spcPct val="100000"/>
              </a:lnSpc>
              <a:spcBef>
                <a:spcPts val="0"/>
              </a:spcBef>
              <a:spcAft>
                <a:spcPts val="600"/>
              </a:spcAft>
            </a:pPr>
            <a:r>
              <a:rPr lang="en-US" sz="2000" dirty="0">
                <a:solidFill>
                  <a:srgbClr val="7F7F7F"/>
                </a:solidFill>
                <a:latin typeface="Century Gothic" charset="0"/>
                <a:ea typeface="Century Gothic" charset="0"/>
                <a:cs typeface="Century Gothic" charset="0"/>
              </a:rPr>
              <a:t>IFA for adolescent girls (age 15-19)</a:t>
            </a:r>
          </a:p>
          <a:p>
            <a:pPr lvl="1">
              <a:lnSpc>
                <a:spcPct val="100000"/>
              </a:lnSpc>
              <a:spcBef>
                <a:spcPts val="0"/>
              </a:spcBef>
              <a:spcAft>
                <a:spcPts val="600"/>
              </a:spcAft>
            </a:pPr>
            <a:r>
              <a:rPr lang="en-US" sz="2000" dirty="0">
                <a:solidFill>
                  <a:srgbClr val="7F7F7F"/>
                </a:solidFill>
                <a:latin typeface="Century Gothic" charset="0"/>
                <a:ea typeface="Century Gothic" charset="0"/>
                <a:cs typeface="Century Gothic" charset="0"/>
              </a:rPr>
              <a:t>IFA for women of reproductive age (age 15-49</a:t>
            </a:r>
            <a:r>
              <a:rPr lang="en-US" sz="2000" dirty="0" smtClean="0">
                <a:solidFill>
                  <a:srgbClr val="7F7F7F"/>
                </a:solidFill>
                <a:latin typeface="Century Gothic" charset="0"/>
                <a:ea typeface="Century Gothic" charset="0"/>
                <a:cs typeface="Century Gothic" charset="0"/>
              </a:rPr>
              <a:t>)</a:t>
            </a:r>
          </a:p>
          <a:p>
            <a:pPr lvl="1">
              <a:lnSpc>
                <a:spcPct val="100000"/>
              </a:lnSpc>
              <a:spcBef>
                <a:spcPts val="0"/>
              </a:spcBef>
              <a:spcAft>
                <a:spcPts val="600"/>
              </a:spcAft>
            </a:pPr>
            <a:r>
              <a:rPr lang="en-US" sz="2000" dirty="0">
                <a:solidFill>
                  <a:srgbClr val="7F7F7F"/>
                </a:solidFill>
                <a:latin typeface="Century Gothic" charset="0"/>
                <a:ea typeface="Century Gothic" charset="0"/>
                <a:cs typeface="Century Gothic" charset="0"/>
              </a:rPr>
              <a:t>Vitamin A supplementation</a:t>
            </a:r>
            <a:endParaRPr lang="en-US" sz="2000" dirty="0" smtClean="0">
              <a:solidFill>
                <a:srgbClr val="7F7F7F"/>
              </a:solidFill>
              <a:latin typeface="Century Gothic" charset="0"/>
              <a:ea typeface="Century Gothic" charset="0"/>
              <a:cs typeface="Century Gothic" charset="0"/>
            </a:endParaRPr>
          </a:p>
          <a:p>
            <a:pPr lvl="1">
              <a:lnSpc>
                <a:spcPct val="100000"/>
              </a:lnSpc>
              <a:spcBef>
                <a:spcPts val="0"/>
              </a:spcBef>
              <a:spcAft>
                <a:spcPts val="600"/>
              </a:spcAft>
            </a:pPr>
            <a:r>
              <a:rPr lang="en-US" sz="2000" dirty="0">
                <a:solidFill>
                  <a:srgbClr val="7F7F7F"/>
                </a:solidFill>
                <a:latin typeface="Century Gothic" charset="0"/>
                <a:ea typeface="Century Gothic" charset="0"/>
                <a:cs typeface="Century Gothic" charset="0"/>
              </a:rPr>
              <a:t>Micronutrient powders (MNPs) for 6-23 </a:t>
            </a:r>
            <a:r>
              <a:rPr lang="en-US" sz="2000" dirty="0" smtClean="0">
                <a:solidFill>
                  <a:srgbClr val="7F7F7F"/>
                </a:solidFill>
                <a:latin typeface="Century Gothic" charset="0"/>
                <a:ea typeface="Century Gothic" charset="0"/>
                <a:cs typeface="Century Gothic" charset="0"/>
              </a:rPr>
              <a:t>mo. child</a:t>
            </a:r>
          </a:p>
          <a:p>
            <a:pPr marL="0" indent="0">
              <a:lnSpc>
                <a:spcPct val="100000"/>
              </a:lnSpc>
              <a:spcBef>
                <a:spcPts val="1800"/>
              </a:spcBef>
              <a:buNone/>
            </a:pPr>
            <a:r>
              <a:rPr lang="en-US" sz="2400" b="1" dirty="0" smtClean="0">
                <a:solidFill>
                  <a:srgbClr val="E28432"/>
                </a:solidFill>
                <a:latin typeface="Century Gothic" charset="0"/>
                <a:ea typeface="Century Gothic" charset="0"/>
                <a:cs typeface="Century Gothic" charset="0"/>
              </a:rPr>
              <a:t>Fortification</a:t>
            </a:r>
            <a:endParaRPr lang="en-US" dirty="0" smtClean="0">
              <a:solidFill>
                <a:srgbClr val="E28432"/>
              </a:solidFill>
              <a:latin typeface="Century Gothic" charset="0"/>
              <a:ea typeface="Century Gothic" charset="0"/>
              <a:cs typeface="Century Gothic" charset="0"/>
            </a:endParaRPr>
          </a:p>
          <a:p>
            <a:pPr lvl="1">
              <a:lnSpc>
                <a:spcPct val="100000"/>
              </a:lnSpc>
              <a:spcBef>
                <a:spcPts val="0"/>
              </a:spcBef>
            </a:pPr>
            <a:r>
              <a:rPr lang="en-US" sz="2000" dirty="0" smtClean="0">
                <a:solidFill>
                  <a:srgbClr val="7F7F7F"/>
                </a:solidFill>
                <a:latin typeface="Century Gothic" charset="0"/>
                <a:ea typeface="Century Gothic" charset="0"/>
                <a:cs typeface="Century Gothic" charset="0"/>
              </a:rPr>
              <a:t>Mass fortification—flour (wheat and maize), salt, sugar, fats and oils, rice</a:t>
            </a:r>
          </a:p>
        </p:txBody>
      </p:sp>
      <p:pic>
        <p:nvPicPr>
          <p:cNvPr id="2" name="Picture 1"/>
          <p:cNvPicPr>
            <a:picLocks noChangeAspect="1"/>
          </p:cNvPicPr>
          <p:nvPr/>
        </p:nvPicPr>
        <p:blipFill>
          <a:blip r:embed="rId3"/>
          <a:stretch>
            <a:fillRect/>
          </a:stretch>
        </p:blipFill>
        <p:spPr>
          <a:xfrm>
            <a:off x="7713370" y="3284366"/>
            <a:ext cx="823999" cy="1175317"/>
          </a:xfrm>
          <a:prstGeom prst="rect">
            <a:avLst/>
          </a:prstGeom>
        </p:spPr>
      </p:pic>
      <p:pic>
        <p:nvPicPr>
          <p:cNvPr id="4" name="Picture 3"/>
          <p:cNvPicPr>
            <a:picLocks noChangeAspect="1"/>
          </p:cNvPicPr>
          <p:nvPr/>
        </p:nvPicPr>
        <p:blipFill>
          <a:blip r:embed="rId4"/>
          <a:stretch>
            <a:fillRect/>
          </a:stretch>
        </p:blipFill>
        <p:spPr>
          <a:xfrm>
            <a:off x="7662461" y="2108416"/>
            <a:ext cx="925819" cy="800588"/>
          </a:xfrm>
          <a:prstGeom prst="rect">
            <a:avLst/>
          </a:prstGeom>
        </p:spPr>
      </p:pic>
      <p:pic>
        <p:nvPicPr>
          <p:cNvPr id="8" name="Picture 7"/>
          <p:cNvPicPr>
            <a:picLocks noChangeAspect="1"/>
          </p:cNvPicPr>
          <p:nvPr/>
        </p:nvPicPr>
        <p:blipFill>
          <a:blip r:embed="rId5"/>
          <a:stretch>
            <a:fillRect/>
          </a:stretch>
        </p:blipFill>
        <p:spPr>
          <a:xfrm>
            <a:off x="7669866" y="4835046"/>
            <a:ext cx="911008" cy="911008"/>
          </a:xfrm>
          <a:prstGeom prst="rect">
            <a:avLst/>
          </a:prstGeom>
        </p:spPr>
      </p:pic>
    </p:spTree>
    <p:extLst>
      <p:ext uri="{BB962C8B-B14F-4D97-AF65-F5344CB8AC3E}">
        <p14:creationId xmlns:p14="http://schemas.microsoft.com/office/powerpoint/2010/main" val="4708965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3568" y="1196235"/>
            <a:ext cx="4778680" cy="4720959"/>
          </a:xfrm>
        </p:spPr>
        <p:txBody>
          <a:bodyPr lIns="0" tIns="0" rIns="0" bIns="0">
            <a:noAutofit/>
          </a:bodyPr>
          <a:lstStyle/>
          <a:p>
            <a:pPr marL="0" indent="0">
              <a:buNone/>
            </a:pPr>
            <a:r>
              <a:rPr lang="en-US" sz="2400" b="1" dirty="0" smtClean="0">
                <a:solidFill>
                  <a:srgbClr val="E28432"/>
                </a:solidFill>
                <a:latin typeface="Century Gothic" charset="0"/>
                <a:ea typeface="Century Gothic" charset="0"/>
                <a:cs typeface="Century Gothic" charset="0"/>
              </a:rPr>
              <a:t>Disease control</a:t>
            </a:r>
            <a:endParaRPr lang="en-US" sz="2400" dirty="0" smtClean="0">
              <a:solidFill>
                <a:srgbClr val="E28432"/>
              </a:solidFill>
              <a:latin typeface="Century Gothic" charset="0"/>
              <a:ea typeface="Century Gothic" charset="0"/>
              <a:cs typeface="Century Gothic" charset="0"/>
            </a:endParaRPr>
          </a:p>
          <a:p>
            <a:pPr lvl="1">
              <a:spcAft>
                <a:spcPts val="1200"/>
              </a:spcAft>
            </a:pPr>
            <a:r>
              <a:rPr lang="en-US" sz="2000" b="1" dirty="0" smtClean="0">
                <a:solidFill>
                  <a:srgbClr val="7F7F7F"/>
                </a:solidFill>
                <a:latin typeface="Century Gothic" charset="0"/>
                <a:ea typeface="Century Gothic" charset="0"/>
                <a:cs typeface="Century Gothic" charset="0"/>
              </a:rPr>
              <a:t>Malaria</a:t>
            </a:r>
            <a:r>
              <a:rPr lang="en-US" sz="2000" dirty="0" smtClean="0">
                <a:solidFill>
                  <a:srgbClr val="7F7F7F"/>
                </a:solidFill>
                <a:latin typeface="Century Gothic" charset="0"/>
                <a:ea typeface="Century Gothic" charset="0"/>
                <a:cs typeface="Century Gothic" charset="0"/>
              </a:rPr>
              <a:t>—intermittent preventive treatment </a:t>
            </a:r>
            <a:r>
              <a:rPr lang="en-US" sz="2000" dirty="0">
                <a:solidFill>
                  <a:srgbClr val="7F7F7F"/>
                </a:solidFill>
                <a:latin typeface="Century Gothic" charset="0"/>
                <a:ea typeface="Century Gothic" charset="0"/>
                <a:cs typeface="Century Gothic" charset="0"/>
              </a:rPr>
              <a:t>in pregnant women (</a:t>
            </a:r>
            <a:r>
              <a:rPr lang="en-US" sz="2000" dirty="0" smtClean="0">
                <a:solidFill>
                  <a:srgbClr val="7F7F7F"/>
                </a:solidFill>
                <a:latin typeface="Century Gothic" charset="0"/>
                <a:ea typeface="Century Gothic" charset="0"/>
                <a:cs typeface="Century Gothic" charset="0"/>
              </a:rPr>
              <a:t>IPTp)</a:t>
            </a:r>
            <a:r>
              <a:rPr lang="en-US" sz="2000" dirty="0">
                <a:solidFill>
                  <a:srgbClr val="7F7F7F"/>
                </a:solidFill>
                <a:latin typeface="Century Gothic" charset="0"/>
                <a:ea typeface="Century Gothic" charset="0"/>
                <a:cs typeface="Century Gothic" charset="0"/>
              </a:rPr>
              <a:t>, and malaria prevention with bednets </a:t>
            </a:r>
            <a:r>
              <a:rPr lang="en-US" sz="2000" dirty="0" smtClean="0">
                <a:solidFill>
                  <a:srgbClr val="7F7F7F"/>
                </a:solidFill>
                <a:latin typeface="Century Gothic" charset="0"/>
                <a:ea typeface="Century Gothic" charset="0"/>
                <a:cs typeface="Century Gothic" charset="0"/>
              </a:rPr>
              <a:t>(LLIN); indoor </a:t>
            </a:r>
            <a:r>
              <a:rPr lang="en-US" sz="2000" dirty="0">
                <a:solidFill>
                  <a:srgbClr val="7F7F7F"/>
                </a:solidFill>
                <a:latin typeface="Century Gothic" charset="0"/>
                <a:ea typeface="Century Gothic" charset="0"/>
                <a:cs typeface="Century Gothic" charset="0"/>
              </a:rPr>
              <a:t>residual </a:t>
            </a:r>
            <a:r>
              <a:rPr lang="en-US" sz="2000" dirty="0" smtClean="0">
                <a:solidFill>
                  <a:srgbClr val="7F7F7F"/>
                </a:solidFill>
                <a:latin typeface="Century Gothic" charset="0"/>
                <a:ea typeface="Century Gothic" charset="0"/>
                <a:cs typeface="Century Gothic" charset="0"/>
              </a:rPr>
              <a:t>spraying; prompt diagnosis and treatment with anti-malarials</a:t>
            </a:r>
          </a:p>
          <a:p>
            <a:pPr lvl="1">
              <a:spcAft>
                <a:spcPts val="1200"/>
              </a:spcAft>
            </a:pPr>
            <a:r>
              <a:rPr lang="en-US" sz="2000" b="1" dirty="0" smtClean="0">
                <a:solidFill>
                  <a:srgbClr val="7F7F7F"/>
                </a:solidFill>
                <a:latin typeface="Century Gothic" charset="0"/>
                <a:ea typeface="Century Gothic" charset="0"/>
                <a:cs typeface="Century Gothic" charset="0"/>
              </a:rPr>
              <a:t>Worm infections</a:t>
            </a:r>
            <a:r>
              <a:rPr lang="en-US" sz="2000" dirty="0" smtClean="0">
                <a:solidFill>
                  <a:srgbClr val="7F7F7F"/>
                </a:solidFill>
                <a:latin typeface="Century Gothic" charset="0"/>
                <a:ea typeface="Century Gothic" charset="0"/>
                <a:cs typeface="Century Gothic" charset="0"/>
              </a:rPr>
              <a:t>—deworming in pregnancy, age 1-5</a:t>
            </a:r>
          </a:p>
          <a:p>
            <a:pPr lvl="1">
              <a:spcAft>
                <a:spcPts val="1200"/>
              </a:spcAft>
            </a:pPr>
            <a:r>
              <a:rPr lang="en-US" sz="2000" b="1" dirty="0" smtClean="0">
                <a:solidFill>
                  <a:srgbClr val="7F7F7F"/>
                </a:solidFill>
                <a:latin typeface="Century Gothic" charset="0"/>
                <a:ea typeface="Century Gothic" charset="0"/>
                <a:cs typeface="Century Gothic" charset="0"/>
              </a:rPr>
              <a:t>Common infectious diseases</a:t>
            </a:r>
            <a:r>
              <a:rPr lang="en-US" sz="2000" dirty="0" smtClean="0">
                <a:solidFill>
                  <a:srgbClr val="7F7F7F"/>
                </a:solidFill>
                <a:latin typeface="Century Gothic" charset="0"/>
                <a:ea typeface="Century Gothic" charset="0"/>
                <a:cs typeface="Century Gothic" charset="0"/>
              </a:rPr>
              <a:t>*</a:t>
            </a:r>
          </a:p>
          <a:p>
            <a:pPr marL="0" lvl="0" indent="0">
              <a:buNone/>
            </a:pPr>
            <a:r>
              <a:rPr lang="en-US" sz="2400" b="1" dirty="0" smtClean="0">
                <a:solidFill>
                  <a:srgbClr val="E28432"/>
                </a:solidFill>
                <a:latin typeface="Century Gothic" charset="0"/>
                <a:ea typeface="Century Gothic" charset="0"/>
                <a:cs typeface="Century Gothic" charset="0"/>
              </a:rPr>
              <a:t>Delayed Cord Clamping</a:t>
            </a:r>
            <a:endParaRPr lang="en-US" sz="2000" dirty="0">
              <a:solidFill>
                <a:srgbClr val="7F7F7F"/>
              </a:solidFill>
              <a:latin typeface="Century Gothic" charset="0"/>
              <a:ea typeface="Century Gothic" charset="0"/>
              <a:cs typeface="Century Gothic" charset="0"/>
            </a:endParaRPr>
          </a:p>
        </p:txBody>
      </p:sp>
      <p:sp>
        <p:nvSpPr>
          <p:cNvPr id="13" name="Title 1"/>
          <p:cNvSpPr txBox="1">
            <a:spLocks/>
          </p:cNvSpPr>
          <p:nvPr/>
        </p:nvSpPr>
        <p:spPr>
          <a:xfrm>
            <a:off x="513566" y="381000"/>
            <a:ext cx="5004149" cy="564715"/>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200" b="1" kern="1200" spc="0">
                <a:solidFill>
                  <a:srgbClr val="646561"/>
                </a:solidFill>
                <a:latin typeface="Franklin Gothic Book" panose="020B0503020102020204" pitchFamily="34" charset="0"/>
                <a:ea typeface="Franklin Gothic Book" panose="020B0503020102020204" pitchFamily="34" charset="0"/>
                <a:cs typeface="Franklin Gothic Book" charset="0"/>
              </a:defRPr>
            </a:lvl1pPr>
          </a:lstStyle>
          <a:p>
            <a:r>
              <a:rPr lang="en-US" dirty="0" smtClean="0">
                <a:solidFill>
                  <a:srgbClr val="7F7F7F"/>
                </a:solidFill>
                <a:latin typeface="Century Gothic" charset="0"/>
                <a:ea typeface="Century Gothic" charset="0"/>
                <a:cs typeface="Century Gothic" charset="0"/>
              </a:rPr>
              <a:t>Interventions for Anemia</a:t>
            </a:r>
            <a:endParaRPr lang="en-US" dirty="0">
              <a:solidFill>
                <a:srgbClr val="7F7F7F"/>
              </a:solidFill>
              <a:latin typeface="Century Gothic" charset="0"/>
              <a:ea typeface="Century Gothic" charset="0"/>
              <a:cs typeface="Century Gothic" charset="0"/>
            </a:endParaRPr>
          </a:p>
        </p:txBody>
      </p:sp>
      <p:sp>
        <p:nvSpPr>
          <p:cNvPr id="11" name="TextBox 10"/>
          <p:cNvSpPr txBox="1"/>
          <p:nvPr/>
        </p:nvSpPr>
        <p:spPr>
          <a:xfrm>
            <a:off x="8155305" y="5917194"/>
            <a:ext cx="887202" cy="400110"/>
          </a:xfrm>
          <a:prstGeom prst="rect">
            <a:avLst/>
          </a:prstGeom>
          <a:noFill/>
        </p:spPr>
        <p:txBody>
          <a:bodyPr wrap="square" rtlCol="0">
            <a:spAutoFit/>
          </a:bodyPr>
          <a:lstStyle/>
          <a:p>
            <a:r>
              <a:rPr lang="en-US" sz="2000" i="1" dirty="0" smtClean="0"/>
              <a:t>Slide 7</a:t>
            </a:r>
            <a:endParaRPr lang="en-US" sz="2000" i="1" dirty="0"/>
          </a:p>
        </p:txBody>
      </p:sp>
      <p:pic>
        <p:nvPicPr>
          <p:cNvPr id="2" name="Picture 1"/>
          <p:cNvPicPr>
            <a:picLocks noChangeAspect="1"/>
          </p:cNvPicPr>
          <p:nvPr/>
        </p:nvPicPr>
        <p:blipFill>
          <a:blip r:embed="rId3"/>
          <a:stretch>
            <a:fillRect/>
          </a:stretch>
        </p:blipFill>
        <p:spPr>
          <a:xfrm>
            <a:off x="7736433" y="4284398"/>
            <a:ext cx="1005840" cy="1005840"/>
          </a:xfrm>
          <a:prstGeom prst="rect">
            <a:avLst/>
          </a:prstGeom>
        </p:spPr>
      </p:pic>
      <p:pic>
        <p:nvPicPr>
          <p:cNvPr id="4" name="Picture 3"/>
          <p:cNvPicPr>
            <a:picLocks noChangeAspect="1"/>
          </p:cNvPicPr>
          <p:nvPr/>
        </p:nvPicPr>
        <p:blipFill>
          <a:blip r:embed="rId4"/>
          <a:stretch>
            <a:fillRect/>
          </a:stretch>
        </p:blipFill>
        <p:spPr>
          <a:xfrm>
            <a:off x="5463128" y="1281419"/>
            <a:ext cx="831273" cy="831273"/>
          </a:xfrm>
          <a:prstGeom prst="rect">
            <a:avLst/>
          </a:prstGeom>
        </p:spPr>
      </p:pic>
      <p:pic>
        <p:nvPicPr>
          <p:cNvPr id="5" name="Picture 4"/>
          <p:cNvPicPr>
            <a:picLocks noChangeAspect="1"/>
          </p:cNvPicPr>
          <p:nvPr/>
        </p:nvPicPr>
        <p:blipFill>
          <a:blip r:embed="rId5"/>
          <a:stretch>
            <a:fillRect/>
          </a:stretch>
        </p:blipFill>
        <p:spPr>
          <a:xfrm>
            <a:off x="6569903" y="621157"/>
            <a:ext cx="2333060" cy="2032153"/>
          </a:xfrm>
          <a:prstGeom prst="rect">
            <a:avLst/>
          </a:prstGeom>
        </p:spPr>
      </p:pic>
      <p:pic>
        <p:nvPicPr>
          <p:cNvPr id="7" name="Picture 6"/>
          <p:cNvPicPr>
            <a:picLocks noChangeAspect="1"/>
          </p:cNvPicPr>
          <p:nvPr/>
        </p:nvPicPr>
        <p:blipFill>
          <a:blip r:embed="rId6"/>
          <a:stretch>
            <a:fillRect/>
          </a:stretch>
        </p:blipFill>
        <p:spPr>
          <a:xfrm>
            <a:off x="6294401" y="2279005"/>
            <a:ext cx="1194267" cy="1277709"/>
          </a:xfrm>
          <a:prstGeom prst="rect">
            <a:avLst/>
          </a:prstGeom>
        </p:spPr>
      </p:pic>
      <p:pic>
        <p:nvPicPr>
          <p:cNvPr id="12" name="Picture 11"/>
          <p:cNvPicPr>
            <a:picLocks noChangeAspect="1"/>
          </p:cNvPicPr>
          <p:nvPr/>
        </p:nvPicPr>
        <p:blipFill>
          <a:blip r:embed="rId7"/>
          <a:stretch>
            <a:fillRect/>
          </a:stretch>
        </p:blipFill>
        <p:spPr>
          <a:xfrm>
            <a:off x="6373915" y="4064540"/>
            <a:ext cx="852396" cy="1445557"/>
          </a:xfrm>
          <a:prstGeom prst="rect">
            <a:avLst/>
          </a:prstGeom>
        </p:spPr>
      </p:pic>
    </p:spTree>
    <p:extLst>
      <p:ext uri="{BB962C8B-B14F-4D97-AF65-F5344CB8AC3E}">
        <p14:creationId xmlns:p14="http://schemas.microsoft.com/office/powerpoint/2010/main" val="10722294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8514" y="1248004"/>
            <a:ext cx="7590774" cy="1248345"/>
          </a:xfrm>
        </p:spPr>
        <p:txBody>
          <a:bodyPr lIns="0" tIns="0" rIns="0" bIns="0">
            <a:noAutofit/>
          </a:bodyPr>
          <a:lstStyle/>
          <a:p>
            <a:pPr marL="0" indent="0">
              <a:buNone/>
            </a:pPr>
            <a:endParaRPr lang="en-US" sz="2000" b="1" dirty="0" smtClean="0">
              <a:solidFill>
                <a:srgbClr val="E28432"/>
              </a:solidFill>
              <a:latin typeface="Century Gothic" charset="0"/>
              <a:ea typeface="Century Gothic" charset="0"/>
              <a:cs typeface="Century Gothic" charset="0"/>
            </a:endParaRPr>
          </a:p>
          <a:p>
            <a:pPr marL="0" indent="0">
              <a:buNone/>
            </a:pPr>
            <a:r>
              <a:rPr lang="en-US" sz="2000" b="1" dirty="0" smtClean="0">
                <a:solidFill>
                  <a:srgbClr val="E28432"/>
                </a:solidFill>
                <a:latin typeface="Century Gothic" charset="0"/>
                <a:ea typeface="Century Gothic" charset="0"/>
                <a:cs typeface="Century Gothic" charset="0"/>
              </a:rPr>
              <a:t>Dietary interventions</a:t>
            </a:r>
            <a:r>
              <a:rPr lang="en-US" sz="2000" dirty="0" smtClean="0">
                <a:solidFill>
                  <a:srgbClr val="E28432"/>
                </a:solidFill>
                <a:latin typeface="Century Gothic" charset="0"/>
                <a:ea typeface="Century Gothic" charset="0"/>
                <a:cs typeface="Century Gothic" charset="0"/>
              </a:rPr>
              <a:t>:</a:t>
            </a:r>
            <a:r>
              <a:rPr lang="en-US" sz="2000" dirty="0" smtClean="0">
                <a:solidFill>
                  <a:srgbClr val="7F7F7F"/>
                </a:solidFill>
                <a:latin typeface="Century Gothic" charset="0"/>
                <a:ea typeface="Century Gothic" charset="0"/>
                <a:cs typeface="Century Gothic" charset="0"/>
              </a:rPr>
              <a:t> </a:t>
            </a:r>
            <a:r>
              <a:rPr lang="en-US" sz="2000" dirty="0" smtClean="0">
                <a:solidFill>
                  <a:srgbClr val="E28432"/>
                </a:solidFill>
                <a:latin typeface="Century Gothic" charset="0"/>
                <a:ea typeface="Century Gothic" charset="0"/>
                <a:cs typeface="Century Gothic" charset="0"/>
              </a:rPr>
              <a:t>at </a:t>
            </a:r>
            <a:r>
              <a:rPr lang="en-US" sz="2000" dirty="0">
                <a:solidFill>
                  <a:srgbClr val="E28432"/>
                </a:solidFill>
                <a:latin typeface="Century Gothic" charset="0"/>
                <a:ea typeface="Century Gothic" charset="0"/>
                <a:cs typeface="Century Gothic" charset="0"/>
              </a:rPr>
              <a:t>household level</a:t>
            </a:r>
            <a:r>
              <a:rPr lang="en-US" sz="2000" dirty="0" smtClean="0">
                <a:solidFill>
                  <a:srgbClr val="E28432"/>
                </a:solidFill>
                <a:latin typeface="Century Gothic" charset="0"/>
                <a:ea typeface="Century Gothic" charset="0"/>
                <a:cs typeface="Century Gothic" charset="0"/>
              </a:rPr>
              <a:t> </a:t>
            </a:r>
          </a:p>
          <a:p>
            <a:pPr lvl="1"/>
            <a:r>
              <a:rPr lang="en-US" sz="1800" dirty="0" smtClean="0">
                <a:solidFill>
                  <a:srgbClr val="7F7F7F"/>
                </a:solidFill>
                <a:latin typeface="Century Gothic" charset="0"/>
                <a:ea typeface="Century Gothic" charset="0"/>
                <a:cs typeface="Century Gothic" charset="0"/>
              </a:rPr>
              <a:t>Increase </a:t>
            </a:r>
            <a:r>
              <a:rPr lang="en-US" sz="1800" dirty="0">
                <a:solidFill>
                  <a:srgbClr val="7F7F7F"/>
                </a:solidFill>
                <a:latin typeface="Century Gothic" charset="0"/>
                <a:ea typeface="Century Gothic" charset="0"/>
                <a:cs typeface="Century Gothic" charset="0"/>
              </a:rPr>
              <a:t>the variety and quantity of micronutrient-rich </a:t>
            </a:r>
            <a:r>
              <a:rPr lang="en-US" sz="1800" dirty="0" smtClean="0">
                <a:solidFill>
                  <a:srgbClr val="7F7F7F"/>
                </a:solidFill>
                <a:latin typeface="Century Gothic" charset="0"/>
                <a:ea typeface="Century Gothic" charset="0"/>
                <a:cs typeface="Century Gothic" charset="0"/>
              </a:rPr>
              <a:t>foods</a:t>
            </a:r>
          </a:p>
        </p:txBody>
      </p:sp>
      <p:sp>
        <p:nvSpPr>
          <p:cNvPr id="13" name="Title 1"/>
          <p:cNvSpPr txBox="1">
            <a:spLocks/>
          </p:cNvSpPr>
          <p:nvPr/>
        </p:nvSpPr>
        <p:spPr>
          <a:xfrm>
            <a:off x="488514" y="263790"/>
            <a:ext cx="9144000" cy="9144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0">
                <a:solidFill>
                  <a:srgbClr val="646561"/>
                </a:solidFill>
                <a:latin typeface="Franklin Gothic Book" panose="020B0503020102020204" pitchFamily="34" charset="0"/>
                <a:ea typeface="Franklin Gothic Book" panose="020B0503020102020204" pitchFamily="34" charset="0"/>
                <a:cs typeface="Franklin Gothic Book" charset="0"/>
              </a:defRPr>
            </a:lvl1pPr>
          </a:lstStyle>
          <a:p>
            <a:r>
              <a:rPr lang="en-US" dirty="0" smtClean="0">
                <a:solidFill>
                  <a:srgbClr val="7F7F7F"/>
                </a:solidFill>
                <a:latin typeface="Century Gothic" charset="0"/>
                <a:ea typeface="Century Gothic" charset="0"/>
                <a:cs typeface="Century Gothic" charset="0"/>
              </a:rPr>
              <a:t>Interventions for Anemia</a:t>
            </a:r>
            <a:endParaRPr lang="en-US" dirty="0">
              <a:solidFill>
                <a:srgbClr val="7F7F7F"/>
              </a:solidFill>
              <a:latin typeface="Century Gothic" charset="0"/>
              <a:ea typeface="Century Gothic" charset="0"/>
              <a:cs typeface="Century Gothic" charset="0"/>
            </a:endParaRPr>
          </a:p>
        </p:txBody>
      </p:sp>
      <p:sp>
        <p:nvSpPr>
          <p:cNvPr id="7" name="TextBox 6"/>
          <p:cNvSpPr txBox="1"/>
          <p:nvPr/>
        </p:nvSpPr>
        <p:spPr>
          <a:xfrm>
            <a:off x="98182" y="6025755"/>
            <a:ext cx="8230397" cy="230832"/>
          </a:xfrm>
          <a:prstGeom prst="rect">
            <a:avLst/>
          </a:prstGeom>
          <a:noFill/>
        </p:spPr>
        <p:txBody>
          <a:bodyPr wrap="square" rtlCol="0">
            <a:spAutoFit/>
          </a:bodyPr>
          <a:lstStyle/>
          <a:p>
            <a:r>
              <a:rPr lang="en-US" sz="900" i="1" dirty="0" smtClean="0">
                <a:solidFill>
                  <a:srgbClr val="7F7F7F"/>
                </a:solidFill>
                <a:latin typeface="Franklin Gothic Book" panose="020B0503020102020204" pitchFamily="34" charset="0"/>
              </a:rPr>
              <a:t>©HarvestPlus: A </a:t>
            </a:r>
            <a:r>
              <a:rPr lang="en-US" sz="900" i="1" dirty="0">
                <a:solidFill>
                  <a:srgbClr val="7F7F7F"/>
                </a:solidFill>
                <a:latin typeface="Franklin Gothic Book" panose="020B0503020102020204" pitchFamily="34" charset="0"/>
              </a:rPr>
              <a:t>woman harvests high iron beans in Northern Province, Rwanda. Photo: HarvestPlus/Angoor Studios - See more at: </a:t>
            </a:r>
            <a:r>
              <a:rPr lang="en-US" sz="900" i="1" dirty="0" smtClean="0">
                <a:solidFill>
                  <a:srgbClr val="7F7F7F"/>
                </a:solidFill>
                <a:latin typeface="Franklin Gothic Book" panose="020B0503020102020204" pitchFamily="34" charset="0"/>
              </a:rPr>
              <a:t>http</a:t>
            </a:r>
            <a:r>
              <a:rPr lang="en-US" sz="900" i="1" dirty="0">
                <a:solidFill>
                  <a:srgbClr val="7F7F7F"/>
                </a:solidFill>
                <a:latin typeface="Franklin Gothic Book" panose="020B0503020102020204" pitchFamily="34" charset="0"/>
              </a:rPr>
              <a:t>://bit.ly/1JVO3W0</a:t>
            </a:r>
          </a:p>
        </p:txBody>
      </p:sp>
      <p:sp>
        <p:nvSpPr>
          <p:cNvPr id="11" name="TextBox 10"/>
          <p:cNvSpPr txBox="1"/>
          <p:nvPr/>
        </p:nvSpPr>
        <p:spPr>
          <a:xfrm>
            <a:off x="7904097" y="5917569"/>
            <a:ext cx="1182414" cy="400110"/>
          </a:xfrm>
          <a:prstGeom prst="rect">
            <a:avLst/>
          </a:prstGeom>
          <a:noFill/>
        </p:spPr>
        <p:txBody>
          <a:bodyPr wrap="square" rtlCol="0">
            <a:spAutoFit/>
          </a:bodyPr>
          <a:lstStyle/>
          <a:p>
            <a:r>
              <a:rPr lang="en-US" sz="2000" i="1" dirty="0" smtClean="0"/>
              <a:t>Slide 8</a:t>
            </a:r>
            <a:endParaRPr lang="en-US" sz="2000" i="1" dirty="0"/>
          </a:p>
        </p:txBody>
      </p:sp>
      <p:pic>
        <p:nvPicPr>
          <p:cNvPr id="8" name="Picture 7"/>
          <p:cNvPicPr>
            <a:picLocks noChangeAspect="1"/>
          </p:cNvPicPr>
          <p:nvPr/>
        </p:nvPicPr>
        <p:blipFill>
          <a:blip r:embed="rId3"/>
          <a:stretch>
            <a:fillRect/>
          </a:stretch>
        </p:blipFill>
        <p:spPr>
          <a:xfrm>
            <a:off x="7486319" y="4343512"/>
            <a:ext cx="1185937" cy="1411005"/>
          </a:xfrm>
          <a:prstGeom prst="rect">
            <a:avLst/>
          </a:prstGeom>
        </p:spPr>
      </p:pic>
      <p:sp>
        <p:nvSpPr>
          <p:cNvPr id="9" name="Rectangle 8"/>
          <p:cNvSpPr/>
          <p:nvPr/>
        </p:nvSpPr>
        <p:spPr>
          <a:xfrm>
            <a:off x="444673" y="4409168"/>
            <a:ext cx="7208730" cy="954107"/>
          </a:xfrm>
          <a:prstGeom prst="rect">
            <a:avLst/>
          </a:prstGeom>
        </p:spPr>
        <p:txBody>
          <a:bodyPr wrap="square">
            <a:spAutoFit/>
          </a:bodyPr>
          <a:lstStyle/>
          <a:p>
            <a:r>
              <a:rPr lang="en-US" sz="2000" b="1" dirty="0">
                <a:solidFill>
                  <a:srgbClr val="E28432"/>
                </a:solidFill>
                <a:latin typeface="Century Gothic" charset="0"/>
                <a:ea typeface="Century Gothic" charset="0"/>
                <a:cs typeface="Century Gothic" charset="0"/>
              </a:rPr>
              <a:t>Infant &amp; </a:t>
            </a:r>
            <a:r>
              <a:rPr lang="en-US" sz="2000" b="1" dirty="0" smtClean="0">
                <a:solidFill>
                  <a:srgbClr val="E28432"/>
                </a:solidFill>
                <a:latin typeface="Century Gothic" charset="0"/>
                <a:ea typeface="Century Gothic" charset="0"/>
                <a:cs typeface="Century Gothic" charset="0"/>
              </a:rPr>
              <a:t>young </a:t>
            </a:r>
            <a:r>
              <a:rPr lang="en-US" sz="2000" b="1" dirty="0">
                <a:solidFill>
                  <a:srgbClr val="E28432"/>
                </a:solidFill>
                <a:latin typeface="Century Gothic" charset="0"/>
                <a:ea typeface="Century Gothic" charset="0"/>
                <a:cs typeface="Century Gothic" charset="0"/>
              </a:rPr>
              <a:t>child feeding (IYCF): </a:t>
            </a:r>
            <a:r>
              <a:rPr lang="en-US" sz="2000" dirty="0">
                <a:solidFill>
                  <a:srgbClr val="E28432"/>
                </a:solidFill>
                <a:latin typeface="Century Gothic" charset="0"/>
                <a:ea typeface="Century Gothic" charset="0"/>
                <a:cs typeface="Century Gothic" charset="0"/>
              </a:rPr>
              <a:t>at household level</a:t>
            </a:r>
          </a:p>
          <a:p>
            <a:pPr marL="631825" lvl="1" indent="-231775">
              <a:buFont typeface="Arial" charset="0"/>
              <a:buChar char="•"/>
            </a:pPr>
            <a:r>
              <a:rPr lang="en-US" dirty="0">
                <a:solidFill>
                  <a:srgbClr val="7F7F7F"/>
                </a:solidFill>
                <a:latin typeface="Century Gothic" charset="0"/>
                <a:ea typeface="Century Gothic" charset="0"/>
                <a:cs typeface="Century Gothic" charset="0"/>
              </a:rPr>
              <a:t>Exclusive breastfeeding (EBF)</a:t>
            </a:r>
          </a:p>
          <a:p>
            <a:pPr marL="631825" lvl="1" indent="-231775">
              <a:buFont typeface="Arial" charset="0"/>
              <a:buChar char="•"/>
            </a:pPr>
            <a:r>
              <a:rPr lang="en-US" dirty="0">
                <a:solidFill>
                  <a:srgbClr val="7F7F7F"/>
                </a:solidFill>
                <a:latin typeface="Century Gothic" charset="0"/>
                <a:ea typeface="Century Gothic" charset="0"/>
                <a:cs typeface="Century Gothic" charset="0"/>
              </a:rPr>
              <a:t>Appropriate complementary feeding</a:t>
            </a:r>
          </a:p>
        </p:txBody>
      </p:sp>
      <p:pic>
        <p:nvPicPr>
          <p:cNvPr id="10" name="Picture 9"/>
          <p:cNvPicPr>
            <a:picLocks noChangeAspect="1"/>
          </p:cNvPicPr>
          <p:nvPr/>
        </p:nvPicPr>
        <p:blipFill>
          <a:blip r:embed="rId4"/>
          <a:stretch>
            <a:fillRect/>
          </a:stretch>
        </p:blipFill>
        <p:spPr>
          <a:xfrm>
            <a:off x="8178203" y="2909730"/>
            <a:ext cx="703816" cy="733766"/>
          </a:xfrm>
          <a:prstGeom prst="rect">
            <a:avLst/>
          </a:prstGeom>
        </p:spPr>
      </p:pic>
      <p:pic>
        <p:nvPicPr>
          <p:cNvPr id="12" name="Picture 11"/>
          <p:cNvPicPr>
            <a:picLocks noChangeAspect="1"/>
          </p:cNvPicPr>
          <p:nvPr/>
        </p:nvPicPr>
        <p:blipFill>
          <a:blip r:embed="rId5"/>
          <a:stretch>
            <a:fillRect/>
          </a:stretch>
        </p:blipFill>
        <p:spPr>
          <a:xfrm>
            <a:off x="1761714" y="2947038"/>
            <a:ext cx="1088512" cy="754536"/>
          </a:xfrm>
          <a:prstGeom prst="rect">
            <a:avLst/>
          </a:prstGeom>
        </p:spPr>
      </p:pic>
      <p:pic>
        <p:nvPicPr>
          <p:cNvPr id="15" name="Picture 14"/>
          <p:cNvPicPr>
            <a:picLocks noChangeAspect="1"/>
          </p:cNvPicPr>
          <p:nvPr/>
        </p:nvPicPr>
        <p:blipFill>
          <a:blip r:embed="rId6"/>
          <a:stretch>
            <a:fillRect/>
          </a:stretch>
        </p:blipFill>
        <p:spPr>
          <a:xfrm>
            <a:off x="3029103" y="2870453"/>
            <a:ext cx="761035" cy="907707"/>
          </a:xfrm>
          <a:prstGeom prst="rect">
            <a:avLst/>
          </a:prstGeom>
        </p:spPr>
      </p:pic>
      <p:pic>
        <p:nvPicPr>
          <p:cNvPr id="18" name="Picture 17"/>
          <p:cNvPicPr>
            <a:picLocks noChangeAspect="1"/>
          </p:cNvPicPr>
          <p:nvPr/>
        </p:nvPicPr>
        <p:blipFill>
          <a:blip r:embed="rId7"/>
          <a:stretch>
            <a:fillRect/>
          </a:stretch>
        </p:blipFill>
        <p:spPr>
          <a:xfrm>
            <a:off x="193638" y="2927392"/>
            <a:ext cx="1389199" cy="793828"/>
          </a:xfrm>
          <a:prstGeom prst="rect">
            <a:avLst/>
          </a:prstGeom>
        </p:spPr>
      </p:pic>
      <p:pic>
        <p:nvPicPr>
          <p:cNvPr id="19" name="Picture 18"/>
          <p:cNvPicPr>
            <a:picLocks noChangeAspect="1"/>
          </p:cNvPicPr>
          <p:nvPr/>
        </p:nvPicPr>
        <p:blipFill>
          <a:blip r:embed="rId8"/>
          <a:stretch>
            <a:fillRect/>
          </a:stretch>
        </p:blipFill>
        <p:spPr>
          <a:xfrm>
            <a:off x="3969015" y="2980886"/>
            <a:ext cx="589515" cy="686841"/>
          </a:xfrm>
          <a:prstGeom prst="rect">
            <a:avLst/>
          </a:prstGeom>
        </p:spPr>
      </p:pic>
      <p:pic>
        <p:nvPicPr>
          <p:cNvPr id="20" name="Picture 19"/>
          <p:cNvPicPr>
            <a:picLocks noChangeAspect="1"/>
          </p:cNvPicPr>
          <p:nvPr/>
        </p:nvPicPr>
        <p:blipFill>
          <a:blip r:embed="rId9"/>
          <a:stretch>
            <a:fillRect/>
          </a:stretch>
        </p:blipFill>
        <p:spPr>
          <a:xfrm>
            <a:off x="4737407" y="2927559"/>
            <a:ext cx="845622" cy="793494"/>
          </a:xfrm>
          <a:prstGeom prst="rect">
            <a:avLst/>
          </a:prstGeom>
        </p:spPr>
      </p:pic>
      <p:pic>
        <p:nvPicPr>
          <p:cNvPr id="23" name="Picture 22"/>
          <p:cNvPicPr>
            <a:picLocks noChangeAspect="1"/>
          </p:cNvPicPr>
          <p:nvPr/>
        </p:nvPicPr>
        <p:blipFill>
          <a:blip r:embed="rId10"/>
          <a:stretch>
            <a:fillRect/>
          </a:stretch>
        </p:blipFill>
        <p:spPr>
          <a:xfrm>
            <a:off x="7044413" y="2904961"/>
            <a:ext cx="954914" cy="838691"/>
          </a:xfrm>
          <a:prstGeom prst="rect">
            <a:avLst/>
          </a:prstGeom>
        </p:spPr>
      </p:pic>
      <p:pic>
        <p:nvPicPr>
          <p:cNvPr id="24" name="Picture 23"/>
          <p:cNvPicPr>
            <a:picLocks noChangeAspect="1"/>
          </p:cNvPicPr>
          <p:nvPr/>
        </p:nvPicPr>
        <p:blipFill>
          <a:blip r:embed="rId11"/>
          <a:stretch>
            <a:fillRect/>
          </a:stretch>
        </p:blipFill>
        <p:spPr>
          <a:xfrm>
            <a:off x="5761906" y="2884251"/>
            <a:ext cx="1103630" cy="880110"/>
          </a:xfrm>
          <a:prstGeom prst="rect">
            <a:avLst/>
          </a:prstGeom>
        </p:spPr>
      </p:pic>
    </p:spTree>
    <p:extLst>
      <p:ext uri="{BB962C8B-B14F-4D97-AF65-F5344CB8AC3E}">
        <p14:creationId xmlns:p14="http://schemas.microsoft.com/office/powerpoint/2010/main" val="17152190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5988" y="1059933"/>
            <a:ext cx="6425854" cy="4986647"/>
          </a:xfrm>
        </p:spPr>
        <p:txBody>
          <a:bodyPr lIns="0" rIns="0">
            <a:noAutofit/>
          </a:bodyPr>
          <a:lstStyle/>
          <a:p>
            <a:pPr marL="0" indent="0">
              <a:buNone/>
            </a:pPr>
            <a:endParaRPr lang="en-US" sz="2000" b="1" dirty="0" smtClean="0">
              <a:solidFill>
                <a:srgbClr val="E28432"/>
              </a:solidFill>
              <a:latin typeface="Century Gothic" charset="0"/>
              <a:ea typeface="Century Gothic" charset="0"/>
              <a:cs typeface="Century Gothic" charset="0"/>
            </a:endParaRPr>
          </a:p>
          <a:p>
            <a:pPr marL="0" indent="0">
              <a:buNone/>
            </a:pPr>
            <a:r>
              <a:rPr lang="en-US" sz="2000" b="1" dirty="0" smtClean="0">
                <a:solidFill>
                  <a:srgbClr val="E28432"/>
                </a:solidFill>
                <a:latin typeface="Century Gothic" charset="0"/>
                <a:ea typeface="Century Gothic" charset="0"/>
                <a:cs typeface="Century Gothic" charset="0"/>
              </a:rPr>
              <a:t>Water, Sanitation &amp; Hygiene (WASH) </a:t>
            </a:r>
            <a:r>
              <a:rPr lang="en-US" sz="2000" dirty="0" smtClean="0">
                <a:solidFill>
                  <a:srgbClr val="7F7F7F"/>
                </a:solidFill>
                <a:latin typeface="Century Gothic" charset="0"/>
                <a:ea typeface="Century Gothic" charset="0"/>
                <a:cs typeface="Century Gothic" charset="0"/>
              </a:rPr>
              <a:t>interventions—community intervention</a:t>
            </a:r>
          </a:p>
          <a:p>
            <a:pPr lvl="1"/>
            <a:r>
              <a:rPr lang="en-US" sz="2000" dirty="0" smtClean="0">
                <a:solidFill>
                  <a:srgbClr val="7F7F7F"/>
                </a:solidFill>
                <a:latin typeface="Century Gothic" charset="0"/>
                <a:ea typeface="Century Gothic" charset="0"/>
                <a:cs typeface="Century Gothic" charset="0"/>
              </a:rPr>
              <a:t>Safe, improved water supply</a:t>
            </a:r>
          </a:p>
          <a:p>
            <a:pPr lvl="1"/>
            <a:r>
              <a:rPr lang="en-US" sz="2000" dirty="0" smtClean="0">
                <a:solidFill>
                  <a:srgbClr val="7F7F7F"/>
                </a:solidFill>
                <a:latin typeface="Century Gothic" charset="0"/>
                <a:ea typeface="Century Gothic" charset="0"/>
                <a:cs typeface="Century Gothic" charset="0"/>
              </a:rPr>
              <a:t>Household treatment of water used for consumption</a:t>
            </a:r>
          </a:p>
          <a:p>
            <a:pPr lvl="1"/>
            <a:r>
              <a:rPr lang="en-US" sz="2000" dirty="0" smtClean="0">
                <a:solidFill>
                  <a:srgbClr val="7F7F7F"/>
                </a:solidFill>
                <a:latin typeface="Century Gothic" charset="0"/>
                <a:ea typeface="Century Gothic" charset="0"/>
                <a:cs typeface="Century Gothic" charset="0"/>
              </a:rPr>
              <a:t>Handwashing with soap and water</a:t>
            </a:r>
          </a:p>
          <a:p>
            <a:pPr lvl="1"/>
            <a:r>
              <a:rPr lang="en-US" sz="2000" dirty="0">
                <a:solidFill>
                  <a:srgbClr val="7F7F7F"/>
                </a:solidFill>
                <a:latin typeface="Century Gothic" charset="0"/>
                <a:ea typeface="Century Gothic" charset="0"/>
                <a:cs typeface="Century Gothic" charset="0"/>
              </a:rPr>
              <a:t>Improved sanitation facilities</a:t>
            </a:r>
          </a:p>
          <a:p>
            <a:pPr marL="0" indent="0">
              <a:spcBef>
                <a:spcPts val="2200"/>
              </a:spcBef>
              <a:buNone/>
            </a:pPr>
            <a:r>
              <a:rPr lang="en-US" sz="2000" b="1" dirty="0" smtClean="0">
                <a:solidFill>
                  <a:srgbClr val="E28432"/>
                </a:solidFill>
                <a:latin typeface="Century Gothic" charset="0"/>
                <a:ea typeface="Century Gothic" charset="0"/>
                <a:cs typeface="Century Gothic" charset="0"/>
              </a:rPr>
              <a:t>Family</a:t>
            </a:r>
            <a:r>
              <a:rPr lang="en-US" sz="2000" b="1" dirty="0" smtClean="0">
                <a:solidFill>
                  <a:srgbClr val="7F7F7F"/>
                </a:solidFill>
                <a:latin typeface="Century Gothic" charset="0"/>
                <a:ea typeface="Century Gothic" charset="0"/>
                <a:cs typeface="Century Gothic" charset="0"/>
              </a:rPr>
              <a:t> </a:t>
            </a:r>
            <a:r>
              <a:rPr lang="en-US" sz="2000" b="1" dirty="0" smtClean="0">
                <a:solidFill>
                  <a:srgbClr val="E28432"/>
                </a:solidFill>
                <a:latin typeface="Century Gothic" charset="0"/>
                <a:ea typeface="Century Gothic" charset="0"/>
                <a:cs typeface="Century Gothic" charset="0"/>
              </a:rPr>
              <a:t>Planning</a:t>
            </a:r>
            <a:r>
              <a:rPr lang="en-US" sz="2000" dirty="0" smtClean="0">
                <a:solidFill>
                  <a:srgbClr val="7F7F7F"/>
                </a:solidFill>
                <a:latin typeface="Century Gothic" charset="0"/>
                <a:ea typeface="Century Gothic" charset="0"/>
                <a:cs typeface="Century Gothic" charset="0"/>
              </a:rPr>
              <a:t>: health facility based</a:t>
            </a:r>
          </a:p>
          <a:p>
            <a:pPr lvl="1"/>
            <a:r>
              <a:rPr lang="en-US" sz="2000" dirty="0" smtClean="0">
                <a:solidFill>
                  <a:srgbClr val="7F7F7F"/>
                </a:solidFill>
                <a:latin typeface="Century Gothic" charset="0"/>
                <a:ea typeface="Century Gothic" charset="0"/>
                <a:cs typeface="Century Gothic" charset="0"/>
              </a:rPr>
              <a:t>Birth spacing and counseling</a:t>
            </a:r>
          </a:p>
          <a:p>
            <a:pPr marL="0" indent="0">
              <a:spcBef>
                <a:spcPts val="1600"/>
              </a:spcBef>
              <a:buNone/>
            </a:pPr>
            <a:r>
              <a:rPr lang="en-US" sz="2000" b="1" dirty="0" smtClean="0">
                <a:solidFill>
                  <a:srgbClr val="E28432"/>
                </a:solidFill>
                <a:latin typeface="Century Gothic" charset="0"/>
                <a:ea typeface="Century Gothic" charset="0"/>
                <a:cs typeface="Century Gothic" charset="0"/>
              </a:rPr>
              <a:t>Social and behavior change communication</a:t>
            </a:r>
            <a:endParaRPr lang="en-US" sz="2000" dirty="0">
              <a:solidFill>
                <a:srgbClr val="E28432"/>
              </a:solidFill>
              <a:latin typeface="Century Gothic" charset="0"/>
              <a:ea typeface="Century Gothic" charset="0"/>
              <a:cs typeface="Century Gothic" charset="0"/>
            </a:endParaRPr>
          </a:p>
        </p:txBody>
      </p:sp>
      <p:sp>
        <p:nvSpPr>
          <p:cNvPr id="13" name="Title 1"/>
          <p:cNvSpPr txBox="1">
            <a:spLocks/>
          </p:cNvSpPr>
          <p:nvPr/>
        </p:nvSpPr>
        <p:spPr>
          <a:xfrm>
            <a:off x="475988" y="194994"/>
            <a:ext cx="8668011" cy="914400"/>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3200" b="1" kern="1200" spc="0">
                <a:solidFill>
                  <a:srgbClr val="646561"/>
                </a:solidFill>
                <a:latin typeface="Franklin Gothic Book" panose="020B0503020102020204" pitchFamily="34" charset="0"/>
                <a:ea typeface="Franklin Gothic Book" panose="020B0503020102020204" pitchFamily="34" charset="0"/>
                <a:cs typeface="Franklin Gothic Book" charset="0"/>
              </a:defRPr>
            </a:lvl1pPr>
          </a:lstStyle>
          <a:p>
            <a:r>
              <a:rPr lang="en-US" dirty="0" smtClean="0">
                <a:solidFill>
                  <a:srgbClr val="7F7F7F"/>
                </a:solidFill>
                <a:latin typeface="Century Gothic" charset="0"/>
                <a:ea typeface="Century Gothic" charset="0"/>
                <a:cs typeface="Century Gothic" charset="0"/>
              </a:rPr>
              <a:t>Interventions for Anemia</a:t>
            </a:r>
            <a:endParaRPr lang="en-US" dirty="0">
              <a:solidFill>
                <a:srgbClr val="7F7F7F"/>
              </a:solidFill>
              <a:latin typeface="Century Gothic" charset="0"/>
              <a:ea typeface="Century Gothic" charset="0"/>
              <a:cs typeface="Century Gothic" charset="0"/>
            </a:endParaRPr>
          </a:p>
        </p:txBody>
      </p:sp>
      <p:sp>
        <p:nvSpPr>
          <p:cNvPr id="7" name="TextBox 6"/>
          <p:cNvSpPr txBox="1"/>
          <p:nvPr/>
        </p:nvSpPr>
        <p:spPr>
          <a:xfrm>
            <a:off x="8075233" y="5846525"/>
            <a:ext cx="1182414" cy="400110"/>
          </a:xfrm>
          <a:prstGeom prst="rect">
            <a:avLst/>
          </a:prstGeom>
          <a:noFill/>
        </p:spPr>
        <p:txBody>
          <a:bodyPr wrap="square" rtlCol="0">
            <a:spAutoFit/>
          </a:bodyPr>
          <a:lstStyle/>
          <a:p>
            <a:r>
              <a:rPr lang="en-US" sz="2000" i="1" dirty="0" smtClean="0"/>
              <a:t>Slide 9</a:t>
            </a:r>
            <a:endParaRPr lang="en-US" sz="2000" i="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6192" y="2341605"/>
            <a:ext cx="676656" cy="685418"/>
          </a:xfrm>
          <a:prstGeom prst="rect">
            <a:avLst/>
          </a:prstGeom>
        </p:spPr>
      </p:pic>
      <p:pic>
        <p:nvPicPr>
          <p:cNvPr id="4" name="Picture 3"/>
          <p:cNvPicPr>
            <a:picLocks noChangeAspect="1"/>
          </p:cNvPicPr>
          <p:nvPr/>
        </p:nvPicPr>
        <p:blipFill>
          <a:blip r:embed="rId4"/>
          <a:stretch>
            <a:fillRect/>
          </a:stretch>
        </p:blipFill>
        <p:spPr>
          <a:xfrm>
            <a:off x="7490564" y="4907096"/>
            <a:ext cx="658592" cy="630859"/>
          </a:xfrm>
          <a:prstGeom prst="rect">
            <a:avLst/>
          </a:prstGeom>
        </p:spPr>
      </p:pic>
      <p:pic>
        <p:nvPicPr>
          <p:cNvPr id="6" name="Picture 5"/>
          <p:cNvPicPr>
            <a:picLocks noChangeAspect="1"/>
          </p:cNvPicPr>
          <p:nvPr/>
        </p:nvPicPr>
        <p:blipFill>
          <a:blip r:embed="rId5"/>
          <a:stretch>
            <a:fillRect/>
          </a:stretch>
        </p:blipFill>
        <p:spPr>
          <a:xfrm>
            <a:off x="7405062" y="1340764"/>
            <a:ext cx="685800" cy="685800"/>
          </a:xfrm>
          <a:prstGeom prst="rect">
            <a:avLst/>
          </a:prstGeom>
        </p:spPr>
      </p:pic>
      <p:pic>
        <p:nvPicPr>
          <p:cNvPr id="9" name="Picture 8"/>
          <p:cNvPicPr>
            <a:picLocks noChangeAspect="1"/>
          </p:cNvPicPr>
          <p:nvPr/>
        </p:nvPicPr>
        <p:blipFill>
          <a:blip r:embed="rId6"/>
          <a:stretch>
            <a:fillRect/>
          </a:stretch>
        </p:blipFill>
        <p:spPr>
          <a:xfrm>
            <a:off x="7376192" y="3738059"/>
            <a:ext cx="854686" cy="858690"/>
          </a:xfrm>
          <a:prstGeom prst="rect">
            <a:avLst/>
          </a:prstGeom>
        </p:spPr>
      </p:pic>
      <p:pic>
        <p:nvPicPr>
          <p:cNvPr id="10" name="Picture 9"/>
          <p:cNvPicPr>
            <a:picLocks noChangeAspect="1"/>
          </p:cNvPicPr>
          <p:nvPr/>
        </p:nvPicPr>
        <p:blipFill>
          <a:blip r:embed="rId7"/>
          <a:stretch>
            <a:fillRect/>
          </a:stretch>
        </p:blipFill>
        <p:spPr>
          <a:xfrm>
            <a:off x="5990388" y="3987444"/>
            <a:ext cx="765753" cy="765753"/>
          </a:xfrm>
          <a:prstGeom prst="rect">
            <a:avLst/>
          </a:prstGeom>
        </p:spPr>
      </p:pic>
    </p:spTree>
    <p:extLst>
      <p:ext uri="{BB962C8B-B14F-4D97-AF65-F5344CB8AC3E}">
        <p14:creationId xmlns:p14="http://schemas.microsoft.com/office/powerpoint/2010/main" val="1289277356"/>
      </p:ext>
    </p:extLst>
  </p:cSld>
  <p:clrMapOvr>
    <a:masterClrMapping/>
  </p:clrMapOvr>
  <p:timing>
    <p:tnLst>
      <p:par>
        <p:cTn id="1" dur="indefinite" restart="never" nodeType="tmRoot"/>
      </p:par>
    </p:tnLst>
  </p:timing>
</p:sld>
</file>

<file path=ppt/theme/theme1.xml><?xml version="1.0" encoding="utf-8"?>
<a:theme xmlns:a="http://schemas.openxmlformats.org/drawingml/2006/main" name="spring_presentation_template_may_2015 (1)">
  <a:themeElements>
    <a:clrScheme name="SPRING template colors">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SPRING presentation (green, May 14, 2015) v3 copy hi" id="{E42D5F45-1E61-1A4C-9323-4F8D56F9D74E}" vid="{91730AB6-8CE9-1645-B806-DD153BBA7C69}"/>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SPRING presentation (green, May 14, 2015) v3 copy hi" id="{E42D5F45-1E61-1A4C-9323-4F8D56F9D74E}" vid="{C64F6D86-A2F5-1544-9228-86AABED60347}"/>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SPRING presentation (green, May 14, 2015) v3 copy hi" id="{E42D5F45-1E61-1A4C-9323-4F8D56F9D74E}" vid="{11D14590-4798-4849-B265-813D64193F8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spring_presentation_template_may_2015 (1)</Template>
  <TotalTime>0</TotalTime>
  <Words>1255</Words>
  <Application>Microsoft Office PowerPoint</Application>
  <PresentationFormat>On-screen Show (4:3)</PresentationFormat>
  <Paragraphs>132</Paragraphs>
  <Slides>10</Slides>
  <Notes>10</Notes>
  <HiddenSlides>0</HiddenSlides>
  <MMClips>0</MMClips>
  <ScaleCrop>false</ScaleCrop>
  <HeadingPairs>
    <vt:vector size="4" baseType="variant">
      <vt:variant>
        <vt:lpstr>Theme</vt:lpstr>
      </vt:variant>
      <vt:variant>
        <vt:i4>3</vt:i4>
      </vt:variant>
      <vt:variant>
        <vt:lpstr>Slide Titles</vt:lpstr>
      </vt:variant>
      <vt:variant>
        <vt:i4>10</vt:i4>
      </vt:variant>
    </vt:vector>
  </HeadingPairs>
  <TitlesOfParts>
    <vt:vector size="13" baseType="lpstr">
      <vt:lpstr>spring_presentation_template_may_2015 (1)</vt:lpstr>
      <vt:lpstr>Custom Design</vt:lpstr>
      <vt:lpstr>1_Custom Design</vt:lpstr>
      <vt:lpstr>Anemia—An Overview</vt:lpstr>
      <vt:lpstr>What is Anemia?</vt:lpstr>
      <vt:lpstr>Causes of Anemia</vt:lpstr>
      <vt:lpstr>Consequences of anemia</vt:lpstr>
      <vt:lpstr>How widespread is the problem?</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Anemia—An Overview (2017.02.08)</dc:title>
  <dc:subject>General overview of anemia</dc:subject>
  <dc:creator/>
  <cp:keywords>USAID, SPRING, Anemia, overview</cp:keywords>
  <cp:lastModifiedBy/>
  <cp:revision>1</cp:revision>
  <dcterms:created xsi:type="dcterms:W3CDTF">2015-07-27T15:46:03Z</dcterms:created>
  <dcterms:modified xsi:type="dcterms:W3CDTF">2017-03-21T14:47:42Z</dcterms:modified>
</cp:coreProperties>
</file>