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423" r:id="rId2"/>
    <p:sldId id="424" r:id="rId3"/>
    <p:sldId id="425" r:id="rId4"/>
    <p:sldId id="426" r:id="rId5"/>
    <p:sldId id="427" r:id="rId6"/>
    <p:sldId id="428" r:id="rId7"/>
    <p:sldId id="429" r:id="rId8"/>
    <p:sldId id="430" r:id="rId9"/>
    <p:sldId id="431" r:id="rId10"/>
    <p:sldId id="432" r:id="rId11"/>
    <p:sldId id="433" r:id="rId12"/>
    <p:sldId id="434" r:id="rId13"/>
    <p:sldId id="435" r:id="rId14"/>
    <p:sldId id="436" r:id="rId15"/>
    <p:sldId id="437" r:id="rId16"/>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2">
          <p15:clr>
            <a:srgbClr val="A4A3A4"/>
          </p15:clr>
        </p15:guide>
        <p15:guide id="2"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hi" initials="f" lastIdx="1" clrIdx="0"/>
  <p:cmAuthor id="1" name="Pam Sutton" initials="PS" lastIdx="11" clrIdx="1"/>
  <p:cmAuthor id="2" name="Kristen Cashin" initials="KC" lastIdx="40" clrIdx="2"/>
  <p:cmAuthor id="3" name="Laura Pirocanac" initials="LP" lastIdx="1" clrIdx="3"/>
  <p:cmAuthor id="4" name="Paul Pirocanac" initials="" lastIdx="3" clrIdx="4"/>
  <p:cmAuthor id="5" name="Anna Lisi" initials="AL" lastIdx="4" clrIdx="5"/>
  <p:cmAuthor id="6" name="Hanifa Bachou" initials="HB" lastIdx="4" clrIdx="6">
    <p:extLst>
      <p:ext uri="{19B8F6BF-5375-455C-9EA6-DF929625EA0E}">
        <p15:presenceInfo xmlns:p15="http://schemas.microsoft.com/office/powerpoint/2012/main" userId="S-1-5-21-1243839619-360867507-2608077863-277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4F5"/>
    <a:srgbClr val="E6F4F7"/>
    <a:srgbClr val="00B2C2"/>
    <a:srgbClr val="CC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84401" autoAdjust="0"/>
  </p:normalViewPr>
  <p:slideViewPr>
    <p:cSldViewPr>
      <p:cViewPr varScale="1">
        <p:scale>
          <a:sx n="114" d="100"/>
          <a:sy n="114" d="100"/>
        </p:scale>
        <p:origin x="708" y="84"/>
      </p:cViewPr>
      <p:guideLst>
        <p:guide orient="horz" pos="2160"/>
        <p:guide pos="2880"/>
      </p:guideLst>
    </p:cSldViewPr>
  </p:slideViewPr>
  <p:outlineViewPr>
    <p:cViewPr>
      <p:scale>
        <a:sx n="33" d="100"/>
        <a:sy n="33" d="100"/>
      </p:scale>
      <p:origin x="0" y="83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846" y="-96"/>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4" y="0"/>
            <a:ext cx="4033943" cy="351155"/>
          </a:xfrm>
          <a:prstGeom prst="rect">
            <a:avLst/>
          </a:prstGeom>
        </p:spPr>
        <p:txBody>
          <a:bodyPr vert="horz" lIns="93324" tIns="46662" rIns="93324" bIns="46662" rtlCol="0"/>
          <a:lstStyle>
            <a:lvl1pPr algn="r">
              <a:defRPr sz="1200"/>
            </a:lvl1pPr>
          </a:lstStyle>
          <a:p>
            <a:fld id="{2EF4227C-96C6-401A-A5AE-F0F167DE3357}" type="datetimeFigureOut">
              <a:rPr lang="en-US" smtClean="0"/>
              <a:pPr/>
              <a:t>3/9/2016</a:t>
            </a:fld>
            <a:endParaRPr lang="en-US"/>
          </a:p>
        </p:txBody>
      </p:sp>
      <p:sp>
        <p:nvSpPr>
          <p:cNvPr id="4" name="Footer Placeholder 3"/>
          <p:cNvSpPr>
            <a:spLocks noGrp="1"/>
          </p:cNvSpPr>
          <p:nvPr>
            <p:ph type="ftr" sz="quarter" idx="2"/>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6"/>
            <a:ext cx="4033943" cy="351155"/>
          </a:xfrm>
          <a:prstGeom prst="rect">
            <a:avLst/>
          </a:prstGeom>
        </p:spPr>
        <p:txBody>
          <a:bodyPr vert="horz" lIns="93324" tIns="46662" rIns="93324" bIns="46662" rtlCol="0" anchor="b"/>
          <a:lstStyle>
            <a:lvl1pPr algn="r">
              <a:defRPr sz="1200"/>
            </a:lvl1pPr>
          </a:lstStyle>
          <a:p>
            <a:fld id="{7AAD98B3-7B2F-48FB-BFD1-48B7EB5B6F07}" type="slidenum">
              <a:rPr lang="en-US" smtClean="0"/>
              <a:pPr/>
              <a:t>‹#›</a:t>
            </a:fld>
            <a:endParaRPr lang="en-US"/>
          </a:p>
        </p:txBody>
      </p:sp>
    </p:spTree>
    <p:extLst>
      <p:ext uri="{BB962C8B-B14F-4D97-AF65-F5344CB8AC3E}">
        <p14:creationId xmlns:p14="http://schemas.microsoft.com/office/powerpoint/2010/main" val="2711348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5F02CA43-B225-4D09-962B-1FDDF84BB973}" type="datetimeFigureOut">
              <a:rPr lang="en-US" smtClean="0"/>
              <a:pPr/>
              <a:t>3/9/2016</a:t>
            </a:fld>
            <a:endParaRPr lang="en-GB"/>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4" tIns="46662" rIns="93324" bIns="46662" rtlCol="0" anchor="ctr"/>
          <a:lstStyle/>
          <a:p>
            <a:endParaRPr lang="en-GB"/>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en-GB"/>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642E90D9-DBF0-47DD-BBF8-AAA6929B9EF6}" type="slidenum">
              <a:rPr lang="en-GB" smtClean="0"/>
              <a:pPr/>
              <a:t>‹#›</a:t>
            </a:fld>
            <a:endParaRPr lang="en-GB"/>
          </a:p>
        </p:txBody>
      </p:sp>
    </p:spTree>
    <p:extLst>
      <p:ext uri="{BB962C8B-B14F-4D97-AF65-F5344CB8AC3E}">
        <p14:creationId xmlns:p14="http://schemas.microsoft.com/office/powerpoint/2010/main" val="331379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344B46-62E0-4485-A08E-D1EF9E0F0019}" type="slidenum">
              <a:rPr lang="en-GB" altLang="en-US" smtClean="0">
                <a:latin typeface="Calibri" panose="020F0502020204030204" pitchFamily="34" charset="0"/>
              </a:rPr>
              <a:pPr/>
              <a:t>1</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1843461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Break into small groups</a:t>
            </a:r>
          </a:p>
          <a:p>
            <a:r>
              <a:rPr lang="en-US" altLang="en-US" smtClean="0"/>
              <a:t>Ask participants to comment on what they observe from each role play</a:t>
            </a:r>
          </a:p>
          <a:p>
            <a:r>
              <a:rPr lang="en-US" altLang="en-US" smtClean="0"/>
              <a:t>Share sample of observations to larger group</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D39F65-F5C0-46B1-BC5E-CC32C8B160EC}" type="slidenum">
              <a:rPr lang="en-GB" altLang="en-US" smtClean="0"/>
              <a:pPr>
                <a:spcBef>
                  <a:spcPct val="0"/>
                </a:spcBef>
              </a:pPr>
              <a:t>10</a:t>
            </a:fld>
            <a:endParaRPr lang="en-GB" altLang="en-US" smtClean="0"/>
          </a:p>
        </p:txBody>
      </p:sp>
    </p:spTree>
    <p:extLst>
      <p:ext uri="{BB962C8B-B14F-4D97-AF65-F5344CB8AC3E}">
        <p14:creationId xmlns:p14="http://schemas.microsoft.com/office/powerpoint/2010/main" val="537386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b="1" dirty="0" smtClean="0"/>
              <a:t>Accepting thoughts and feelings: </a:t>
            </a:r>
            <a:r>
              <a:rPr lang="en-US" dirty="0" smtClean="0"/>
              <a:t>Neither agreeing nor disagreeing with a client’s mistaken ideas and feelings. By responding neutrally, the counsellor can maintain rapport with the client and continue the conversation, </a:t>
            </a:r>
            <a:r>
              <a:rPr lang="en-US" b="1" dirty="0" smtClean="0"/>
              <a:t>which will give the counsellor an opportunity to provide correct information</a:t>
            </a:r>
            <a:r>
              <a:rPr lang="en-US" dirty="0" smtClean="0"/>
              <a:t>.</a:t>
            </a:r>
          </a:p>
          <a:p>
            <a:pPr>
              <a:defRPr/>
            </a:pPr>
            <a:r>
              <a:rPr lang="en-US" b="1" dirty="0" smtClean="0"/>
              <a:t>Recognizing and praising what client is doing right: </a:t>
            </a:r>
            <a:r>
              <a:rPr lang="en-US" dirty="0" smtClean="0"/>
              <a:t>can help build a client’s confidence and encourage her/him to continue the practice</a:t>
            </a:r>
          </a:p>
          <a:p>
            <a:pPr>
              <a:defRPr/>
            </a:pPr>
            <a:r>
              <a:rPr lang="en-US" b="1" dirty="0" smtClean="0"/>
              <a:t>Practical help: </a:t>
            </a:r>
            <a:r>
              <a:rPr lang="en-US" dirty="0" smtClean="0"/>
              <a:t>Providing physical support to a client when appropriate, e.g., positioning the baby at the breast, feeding a patient, or providing relief for a discomfort. Giving the client practical help is one way of empathizing with her/his feelings and can strengthen rapport.</a:t>
            </a:r>
          </a:p>
          <a:p>
            <a:pPr>
              <a:defRPr/>
            </a:pPr>
            <a:r>
              <a:rPr lang="en-US" b="1" dirty="0" smtClean="0"/>
              <a:t>Providing relevant information in simple language:  </a:t>
            </a:r>
            <a:r>
              <a:rPr lang="en-US" dirty="0" smtClean="0"/>
              <a:t>Information about the most pressing need. Prioritize issues to address so the client is not overwhelmed. Simple language helps make sure the client understands</a:t>
            </a:r>
          </a:p>
          <a:p>
            <a:pPr>
              <a:defRPr/>
            </a:pPr>
            <a:r>
              <a:rPr lang="en-US" b="1" dirty="0" smtClean="0"/>
              <a:t>Make suggestions, not commands: </a:t>
            </a:r>
            <a:r>
              <a:rPr lang="en-US" dirty="0" smtClean="0"/>
              <a:t>Be careful not to command a client and not to overwhelm him/her with a list of do’s and don’ts.  Instead, offer one or two relevant suggestions that the client can decide whether to try.  You can phrase your suggestion as a question, e.g., “Have you thought of feeding her more often? Sometimes that helps.”</a:t>
            </a:r>
          </a:p>
          <a:p>
            <a:pPr>
              <a:defRPr/>
            </a:pPr>
            <a:r>
              <a:rPr lang="en-US" b="1" dirty="0" smtClean="0"/>
              <a:t>Arranging for follow-up and ongoing support: </a:t>
            </a:r>
            <a:r>
              <a:rPr lang="en-US" dirty="0" smtClean="0"/>
              <a:t>The client may still have questions/concerns or think of something else to discuss.  The counsellor can schedule a follow-up or ongoing support visit to continue the discussion. Through these visits, the counsellor  also can learn what help may be available from the client’s family and friends and find out  whether the agreed-upon suggestions are working for the client. </a:t>
            </a:r>
            <a:endParaRPr lang="en-US" b="1" dirty="0" smtClean="0"/>
          </a:p>
          <a:p>
            <a:pPr>
              <a:defRPr/>
            </a:pPr>
            <a:endParaRPr lang="en-US" b="1" dirty="0" smtClean="0"/>
          </a:p>
          <a:p>
            <a:pPr>
              <a:defRPr/>
            </a:pPr>
            <a:endParaRPr lang="en-US" b="1"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7F4FA2-4725-4BBE-A23F-AFDD82D86BDB}" type="slidenum">
              <a:rPr lang="en-GB" altLang="en-US" smtClean="0"/>
              <a:pPr>
                <a:spcBef>
                  <a:spcPct val="0"/>
                </a:spcBef>
              </a:pPr>
              <a:t>11</a:t>
            </a:fld>
            <a:endParaRPr lang="en-GB" altLang="en-US" smtClean="0"/>
          </a:p>
        </p:txBody>
      </p:sp>
    </p:spTree>
    <p:extLst>
      <p:ext uri="{BB962C8B-B14F-4D97-AF65-F5344CB8AC3E}">
        <p14:creationId xmlns:p14="http://schemas.microsoft.com/office/powerpoint/2010/main" val="2587018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040946-9A61-4594-9AA5-05769DD690D5}" type="slidenum">
              <a:rPr lang="en-GB" altLang="en-US" smtClean="0">
                <a:latin typeface="Calibri" panose="020F0502020204030204" pitchFamily="34" charset="0"/>
              </a:rPr>
              <a:pPr/>
              <a:t>12</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2586167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 in addition to counseling, discuss the referrals that would take place for several of these people </a:t>
            </a:r>
          </a:p>
          <a:p>
            <a:r>
              <a:rPr lang="en-US" altLang="en-US" smtClean="0"/>
              <a:t>Make counseling cards available.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ECEBB1-17A5-416C-A22A-B35B88CBF00D}" type="slidenum">
              <a:rPr lang="en-GB" altLang="en-US" smtClean="0"/>
              <a:pPr>
                <a:spcBef>
                  <a:spcPct val="0"/>
                </a:spcBef>
              </a:pPr>
              <a:t>13</a:t>
            </a:fld>
            <a:endParaRPr lang="en-GB" altLang="en-US" smtClean="0"/>
          </a:p>
        </p:txBody>
      </p:sp>
    </p:spTree>
    <p:extLst>
      <p:ext uri="{BB962C8B-B14F-4D97-AF65-F5344CB8AC3E}">
        <p14:creationId xmlns:p14="http://schemas.microsoft.com/office/powerpoint/2010/main" val="269940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B06C87-B433-46B3-9AF7-A00563185C50}" type="slidenum">
              <a:rPr lang="en-GB" altLang="en-US" smtClean="0">
                <a:latin typeface="Calibri" panose="020F0502020204030204" pitchFamily="34" charset="0"/>
              </a:rPr>
              <a:pPr/>
              <a:t>14</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3813574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01C166-F865-4C70-A06F-3170F4FC86AB}" type="slidenum">
              <a:rPr lang="en-GB" altLang="en-US" smtClean="0"/>
              <a:pPr>
                <a:spcBef>
                  <a:spcPct val="0"/>
                </a:spcBef>
              </a:pPr>
              <a:t>15</a:t>
            </a:fld>
            <a:endParaRPr lang="en-GB" altLang="en-US" smtClean="0"/>
          </a:p>
        </p:txBody>
      </p:sp>
    </p:spTree>
    <p:extLst>
      <p:ext uri="{BB962C8B-B14F-4D97-AF65-F5344CB8AC3E}">
        <p14:creationId xmlns:p14="http://schemas.microsoft.com/office/powerpoint/2010/main" val="126854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FD4CC8-0E74-45EB-AB76-C876B2364BC3}" type="slidenum">
              <a:rPr lang="en-GB" altLang="en-US" smtClean="0">
                <a:latin typeface="Calibri" panose="020F0502020204030204" pitchFamily="34" charset="0"/>
              </a:rPr>
              <a:pPr/>
              <a:t>2</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2830308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42AE75-8145-4680-9B45-1F0D142F2747}" type="slidenum">
              <a:rPr lang="en-GB" altLang="en-US" smtClean="0">
                <a:latin typeface="Calibri" panose="020F0502020204030204" pitchFamily="34" charset="0"/>
              </a:rPr>
              <a:pPr/>
              <a:t>3</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899292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DFAE86-5124-4CCE-B20D-339E144930F8}" type="slidenum">
              <a:rPr lang="en-GB" altLang="en-US" smtClean="0">
                <a:latin typeface="Calibri" panose="020F0502020204030204" pitchFamily="34" charset="0"/>
              </a:rPr>
              <a:pPr/>
              <a:t>4</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4019100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6BB380-012D-4228-A182-857C0476BB2B}" type="slidenum">
              <a:rPr lang="en-GB" altLang="en-US" smtClean="0">
                <a:latin typeface="Calibri" panose="020F0502020204030204" pitchFamily="34" charset="0"/>
              </a:rPr>
              <a:pPr/>
              <a:t>5</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231216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F91C31-051E-4BE8-865F-15D1416AA5B3}" type="slidenum">
              <a:rPr lang="en-GB" altLang="en-US" smtClean="0">
                <a:latin typeface="Calibri" panose="020F0502020204030204" pitchFamily="34" charset="0"/>
              </a:rPr>
              <a:pPr/>
              <a:t>6</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219924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699B9E-787A-422E-9EB2-ECCF7723107A}" type="slidenum">
              <a:rPr lang="en-GB" altLang="en-US" smtClean="0">
                <a:latin typeface="Calibri" panose="020F0502020204030204" pitchFamily="34" charset="0"/>
              </a:rPr>
              <a:pPr/>
              <a:t>7</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3812270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Greet : </a:t>
            </a:r>
            <a:r>
              <a:rPr lang="en-US" altLang="en-US" smtClean="0"/>
              <a:t>Provide a seat for the client and introduce yourself. Discuss the client’s status and well-being since the last visit.</a:t>
            </a:r>
          </a:p>
          <a:p>
            <a:r>
              <a:rPr lang="en-US" altLang="en-US" b="1" smtClean="0"/>
              <a:t>Ask: </a:t>
            </a:r>
            <a:r>
              <a:rPr lang="en-US" altLang="en-US" smtClean="0"/>
              <a:t>About symptoms, nutritional problems, and concerns. Review previously done nutrition assessment or conduct one. Ask about dietary/feeding practices (frequency, quantity variety, practices appropriate to situation – infant, young child, adult, HIV+, etc.). Identify nutritional needs. Ask about what client has done to address nutritional challenges. </a:t>
            </a:r>
          </a:p>
          <a:p>
            <a:r>
              <a:rPr lang="en-US" altLang="en-US" b="1" smtClean="0"/>
              <a:t>Tell:</a:t>
            </a:r>
            <a:r>
              <a:rPr lang="en-US" altLang="en-US" smtClean="0"/>
              <a:t> Use counselling cards to share options for addressing problems</a:t>
            </a:r>
          </a:p>
          <a:p>
            <a:r>
              <a:rPr lang="en-US" altLang="en-US" b="1" smtClean="0"/>
              <a:t>Help: </a:t>
            </a:r>
            <a:r>
              <a:rPr lang="en-US" altLang="en-US" smtClean="0"/>
              <a:t>Help client set realistic goal(s) and feasible actions to take to achieve them (e.g., goal= gain 4 kilos; actions: eat one extra meal/day). The ideas should be driven by the client</a:t>
            </a:r>
          </a:p>
          <a:p>
            <a:r>
              <a:rPr lang="en-US" altLang="en-US" b="1" smtClean="0"/>
              <a:t>Explain: </a:t>
            </a:r>
            <a:r>
              <a:rPr lang="en-US" altLang="en-US" smtClean="0"/>
              <a:t>Discuss any barriers to achieving the actions or goals (and how to overcome them); ensure client understands what he/she is agreeing to</a:t>
            </a:r>
          </a:p>
          <a:p>
            <a:r>
              <a:rPr lang="en-US" altLang="en-US" b="1" smtClean="0"/>
              <a:t>Reassure/Return</a:t>
            </a:r>
            <a:r>
              <a:rPr lang="en-US" altLang="en-US" smtClean="0"/>
              <a:t>:  Help build confidence and make sure client comes back for additional support</a:t>
            </a:r>
            <a:endParaRPr lang="en-US" altLang="en-US" b="1" smtClean="0"/>
          </a:p>
          <a:p>
            <a:endParaRPr lang="en-US" altLang="en-US" b="1"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A76DC9-7FEC-412C-B3E1-3F43F44C593D}" type="slidenum">
              <a:rPr lang="en-GB" altLang="en-US" smtClean="0"/>
              <a:pPr>
                <a:spcBef>
                  <a:spcPct val="0"/>
                </a:spcBef>
              </a:pPr>
              <a:t>8</a:t>
            </a:fld>
            <a:endParaRPr lang="en-GB" altLang="en-US" smtClean="0"/>
          </a:p>
        </p:txBody>
      </p:sp>
    </p:spTree>
    <p:extLst>
      <p:ext uri="{BB962C8B-B14F-4D97-AF65-F5344CB8AC3E}">
        <p14:creationId xmlns:p14="http://schemas.microsoft.com/office/powerpoint/2010/main" val="298278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Non-verbal communication: </a:t>
            </a:r>
            <a:r>
              <a:rPr lang="en-US" altLang="en-US" smtClean="0"/>
              <a:t>Use posture, facial expressions, eye contact, gestures, and other unspoken actions to reflect a reassuring, non-judgemental, positive attitude toward the client. Ensures client feels safe and interacts well</a:t>
            </a:r>
          </a:p>
          <a:p>
            <a:r>
              <a:rPr lang="en-US" altLang="en-US" b="1" smtClean="0"/>
              <a:t>Open questions: </a:t>
            </a:r>
            <a:r>
              <a:rPr lang="en-US" altLang="en-US" smtClean="0"/>
              <a:t> Begin with what, why, when, where, how – avoid yes/no questions – it provides you with more information</a:t>
            </a:r>
          </a:p>
          <a:p>
            <a:r>
              <a:rPr lang="en-US" altLang="en-US" b="1" smtClean="0"/>
              <a:t>Reflecting back: </a:t>
            </a:r>
            <a:r>
              <a:rPr lang="en-US" altLang="en-US" smtClean="0"/>
              <a:t>“Reflecting back” means repeating in different words what a client says to indicate that you understood her/him, to allow him/her to clarify if necessary, and to show interest in what was said. This can help build rapport with the client, which can encourage her/him to share more information. Nodding, smiling, and using phrases like “um hmm” or “go on” also can demonstrate interest in what the client is saying.</a:t>
            </a:r>
          </a:p>
          <a:p>
            <a:r>
              <a:rPr lang="en-US" altLang="en-US" b="1" smtClean="0"/>
              <a:t>Empathy: </a:t>
            </a:r>
            <a:r>
              <a:rPr lang="en-US" altLang="en-US" smtClean="0"/>
              <a:t>to understand another person’s feelings about a situation. With empathy, the interaction/conversation focuses on the client’s feelings or concerns and the counsellor tries to understand the situation from the perspective of the client. </a:t>
            </a:r>
          </a:p>
          <a:p>
            <a:r>
              <a:rPr lang="en-US" altLang="en-US" b="1" smtClean="0"/>
              <a:t>Non-judging words: </a:t>
            </a:r>
            <a:r>
              <a:rPr lang="en-US" altLang="en-US" smtClean="0"/>
              <a:t>Words that may sound judging include: right, wrong, well, bad, good, enough, properly, adequate, problem.  It is more helpful to use open questions, which can generate more information from the client.</a:t>
            </a:r>
          </a:p>
          <a:p>
            <a:endParaRPr lang="en-US" altLang="en-US" b="1" smtClean="0"/>
          </a:p>
          <a:p>
            <a:endParaRPr lang="en-US" altLang="en-US" b="1" smtClean="0"/>
          </a:p>
          <a:p>
            <a:endParaRPr lang="en-US" altLang="en-US" b="1" smtClean="0"/>
          </a:p>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5B4D28-B408-4817-BB2C-6FA4A61C940B}" type="slidenum">
              <a:rPr lang="en-GB" altLang="en-US" smtClean="0"/>
              <a:pPr>
                <a:spcBef>
                  <a:spcPct val="0"/>
                </a:spcBef>
              </a:pPr>
              <a:t>9</a:t>
            </a:fld>
            <a:endParaRPr lang="en-GB" altLang="en-US" smtClean="0"/>
          </a:p>
        </p:txBody>
      </p:sp>
    </p:spTree>
    <p:extLst>
      <p:ext uri="{BB962C8B-B14F-4D97-AF65-F5344CB8AC3E}">
        <p14:creationId xmlns:p14="http://schemas.microsoft.com/office/powerpoint/2010/main" val="3753041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Footer Placeholder 19"/>
          <p:cNvSpPr>
            <a:spLocks noGrp="1"/>
          </p:cNvSpPr>
          <p:nvPr>
            <p:ph type="ftr" sz="quarter" idx="11"/>
          </p:nvPr>
        </p:nvSpPr>
        <p:spPr/>
        <p:txBody>
          <a:bodyPr/>
          <a:lstStyle>
            <a:extLst/>
          </a:lstStyle>
          <a:p>
            <a:r>
              <a:rPr lang="en-US" dirty="0" smtClean="0"/>
              <a:t>Integrating Nutrition Assessment, Counselling, and Support into Health Service Delivery</a:t>
            </a:r>
            <a:endParaRPr lang="en-GB" dirty="0"/>
          </a:p>
        </p:txBody>
      </p:sp>
      <p:sp>
        <p:nvSpPr>
          <p:cNvPr id="10" name="Slide Number Placeholder 9"/>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a:prstGeom prst="rect">
            <a:avLst/>
          </a:prstGeo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0" y="1447800"/>
            <a:ext cx="8933688" cy="4800600"/>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5" name="Footer Placeholder 4"/>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6" name="Slide Number Placeholder 5"/>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5" name="Footer Placeholder 4"/>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6" name="Slide Number Placeholder 5"/>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6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36056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7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2045235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8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588275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9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910086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0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2578339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1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15132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2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2517261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3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370012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a:prstGeom prst="rect">
            <a:avLst/>
          </a:prstGeo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0" y="1447800"/>
            <a:ext cx="8933688" cy="4800600"/>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5" name="Footer Placeholder 4"/>
          <p:cNvSpPr>
            <a:spLocks noGrp="1"/>
          </p:cNvSpPr>
          <p:nvPr>
            <p:ph type="ftr" sz="quarter" idx="11"/>
          </p:nvPr>
        </p:nvSpPr>
        <p:spPr/>
        <p:txBody>
          <a:bodyPr/>
          <a:lstStyle>
            <a:extLst/>
          </a:lstStyle>
          <a:p>
            <a:r>
              <a:rPr lang="en-US" dirty="0" smtClean="0"/>
              <a:t>Integrating Nutrition Assessment, Counselling, and Support into Health Service Delivery</a:t>
            </a:r>
            <a:endParaRPr lang="en-GB" dirty="0"/>
          </a:p>
        </p:txBody>
      </p:sp>
      <p:sp>
        <p:nvSpPr>
          <p:cNvPr id="6" name="Slide Number Placeholder 5"/>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4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1560372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5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1220671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6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706907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7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3004113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8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353661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9_Title and Content">
    <p:spTree>
      <p:nvGrpSpPr>
        <p:cNvPr id="1" name=""/>
        <p:cNvGrpSpPr/>
        <p:nvPr/>
      </p:nvGrpSpPr>
      <p:grpSpPr>
        <a:xfrm>
          <a:off x="0" y="0"/>
          <a:ext cx="0" cy="0"/>
          <a:chOff x="0" y="0"/>
          <a:chExt cx="0" cy="0"/>
        </a:xfrm>
      </p:grpSpPr>
      <p:sp>
        <p:nvSpPr>
          <p:cNvPr id="2" name="Footer Placeholder 9"/>
          <p:cNvSpPr>
            <a:spLocks noGrp="1"/>
          </p:cNvSpPr>
          <p:nvPr>
            <p:ph type="ftr" sz="quarter" idx="10"/>
          </p:nvPr>
        </p:nvSpPr>
        <p:spPr/>
        <p:txBody>
          <a:bodyPr/>
          <a:lstStyle>
            <a:lvl1pPr>
              <a:defRPr/>
            </a:lvl1pPr>
          </a:lstStyle>
          <a:p>
            <a:pPr>
              <a:defRPr/>
            </a:pPr>
            <a:r>
              <a:rPr lang="en-US"/>
              <a:t>Integrating Nutrition Assessment, Counselling, and Support into Health Service Delivery</a:t>
            </a:r>
            <a:endParaRPr lang="en-GB"/>
          </a:p>
        </p:txBody>
      </p:sp>
      <p:sp>
        <p:nvSpPr>
          <p:cNvPr id="3" name="Slide Number Placeholder 21"/>
          <p:cNvSpPr>
            <a:spLocks noGrp="1"/>
          </p:cNvSpPr>
          <p:nvPr>
            <p:ph type="sldNum" sz="quarter" idx="11"/>
          </p:nvPr>
        </p:nvSpPr>
        <p:spPr/>
        <p:txBody>
          <a:bodyPr/>
          <a:lstStyle>
            <a:lvl1pPr>
              <a:defRPr/>
            </a:lvl1pPr>
          </a:lstStyle>
          <a:p>
            <a:pPr>
              <a:defRPr/>
            </a:pPr>
            <a:fld id="{04785060-FA8E-48F9-99F2-6E0DFFC11BC6}" type="slidenum">
              <a:rPr lang="en-GB" altLang="en-US"/>
              <a:pPr>
                <a:defRPr/>
              </a:pPr>
              <a:t>‹#›</a:t>
            </a:fld>
            <a:endParaRPr lang="en-GB" altLang="en-US"/>
          </a:p>
        </p:txBody>
      </p:sp>
    </p:spTree>
    <p:extLst>
      <p:ext uri="{BB962C8B-B14F-4D97-AF65-F5344CB8AC3E}">
        <p14:creationId xmlns:p14="http://schemas.microsoft.com/office/powerpoint/2010/main" val="363284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5" name="Footer Placeholder 4"/>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6" name="Slide Number Placeholder 5"/>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6" name="Footer Placeholder 5"/>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7" name="Slide Number Placeholder 6"/>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8" name="Footer Placeholder 7"/>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9" name="Slide Number Placeholder 8"/>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4" name="Footer Placeholder 3"/>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5" name="Slide Number Placeholder 4"/>
          <p:cNvSpPr>
            <a:spLocks noGrp="1"/>
          </p:cNvSpPr>
          <p:nvPr>
            <p:ph type="sldNum" sz="quarter" idx="12"/>
          </p:nvPr>
        </p:nvSpPr>
        <p:spPr/>
        <p:txBody>
          <a:bodyPr/>
          <a:lstStyle>
            <a:extLst/>
          </a:lstStyle>
          <a:p>
            <a:fld id="{7B13662B-BAC9-45CF-9991-E94E2304A8C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Footer Placeholder 9"/>
          <p:cNvSpPr>
            <a:spLocks noGrp="1"/>
          </p:cNvSpPr>
          <p:nvPr>
            <p:ph type="ftr" sz="quarter" idx="3"/>
          </p:nvPr>
        </p:nvSpPr>
        <p:spPr>
          <a:xfrm>
            <a:off x="2819400" y="6305550"/>
            <a:ext cx="5791200" cy="400050"/>
          </a:xfrm>
          <a:prstGeom prst="rect">
            <a:avLst/>
          </a:prstGeom>
        </p:spPr>
        <p:txBody>
          <a:bodyPr anchor="b"/>
          <a:lstStyle>
            <a:lvl1pPr eaLnBrk="1" latinLnBrk="0" hangingPunct="1">
              <a:defRPr kumimoji="0" sz="1200">
                <a:solidFill>
                  <a:schemeClr val="bg2">
                    <a:lumMod val="50000"/>
                  </a:schemeClr>
                </a:solidFill>
                <a:effectLst/>
              </a:defRPr>
            </a:lvl1pPr>
            <a:extLst/>
          </a:lstStyle>
          <a:p>
            <a:r>
              <a:rPr lang="en-US" dirty="0" smtClean="0"/>
              <a:t>Integrating Nutrition Assessment, Counselling, and Support into Health Service Delivery</a:t>
            </a:r>
            <a:endParaRPr lang="en-GB" dirty="0"/>
          </a:p>
        </p:txBody>
      </p:sp>
      <p:sp>
        <p:nvSpPr>
          <p:cNvPr id="7" name="Slide Number Placeholder 21"/>
          <p:cNvSpPr>
            <a:spLocks noGrp="1"/>
          </p:cNvSpPr>
          <p:nvPr>
            <p:ph type="sldNum" sz="quarter" idx="4"/>
          </p:nvPr>
        </p:nvSpPr>
        <p:spPr>
          <a:xfrm>
            <a:off x="8613648" y="6305550"/>
            <a:ext cx="457200" cy="400050"/>
          </a:xfrm>
          <a:prstGeom prst="rect">
            <a:avLst/>
          </a:prstGeom>
        </p:spPr>
        <p:txBody>
          <a:bodyPr anchor="b"/>
          <a:lstStyle>
            <a:lvl1pPr algn="ctr" eaLnBrk="1" latinLnBrk="0" hangingPunct="1">
              <a:defRPr kumimoji="0" sz="1200" b="1">
                <a:solidFill>
                  <a:schemeClr val="bg2">
                    <a:lumMod val="50000"/>
                  </a:schemeClr>
                </a:solidFill>
                <a:effectLst/>
              </a:defRPr>
            </a:lvl1pPr>
            <a:extLst/>
          </a:lstStyle>
          <a:p>
            <a:fld id="{7B13662B-BAC9-45CF-9991-E94E2304A8C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prstGeom prst="rect">
            <a:avLst/>
          </a:prstGeo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6" name="Footer Placeholder 5"/>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7" name="Slide Number Placeholder 6"/>
          <p:cNvSpPr>
            <a:spLocks noGrp="1"/>
          </p:cNvSpPr>
          <p:nvPr>
            <p:ph type="sldNum" sz="quarter" idx="12"/>
          </p:nvPr>
        </p:nvSpPr>
        <p:spPr/>
        <p:txBody>
          <a:bodyPr/>
          <a:lstStyle>
            <a:extLst/>
          </a:lstStyle>
          <a:p>
            <a:fld id="{7B13662B-BAC9-45CF-9991-E94E2304A8C3}" type="slidenum">
              <a:rPr lang="en-GB" smtClean="0"/>
              <a:pPr/>
              <a:t>‹#›</a:t>
            </a:fld>
            <a:endParaRPr lang="en-GB"/>
          </a:p>
        </p:txBody>
      </p:sp>
      <p:sp>
        <p:nvSpPr>
          <p:cNvPr id="8" name="TextBox 7"/>
          <p:cNvSpPr txBox="1"/>
          <p:nvPr userDrawn="1"/>
        </p:nvSpPr>
        <p:spPr>
          <a:xfrm>
            <a:off x="457200" y="1560492"/>
            <a:ext cx="6934200" cy="954107"/>
          </a:xfrm>
          <a:prstGeom prst="rect">
            <a:avLst/>
          </a:prstGeom>
          <a:noFill/>
        </p:spPr>
        <p:txBody>
          <a:bodyPr wrap="square" rtlCol="0">
            <a:spAutoFit/>
          </a:bodyPr>
          <a:lstStyle/>
          <a:p>
            <a:pPr marL="285750" lvl="0" indent="-285750" eaLnBrk="1" latinLnBrk="0" hangingPunct="1">
              <a:buClr>
                <a:srgbClr val="00B2C2"/>
              </a:buClr>
              <a:buSzPct val="115000"/>
              <a:buFont typeface="Arial" panose="020B0604020202020204" pitchFamily="34" charset="0"/>
              <a:buChar char="•"/>
            </a:pPr>
            <a:r>
              <a:rPr lang="en-US" sz="2800" dirty="0" smtClean="0">
                <a:latin typeface="Calibri" panose="020F0502020204030204" pitchFamily="34" charset="0"/>
              </a:rPr>
              <a:t>Click to edit Master text styles</a:t>
            </a:r>
          </a:p>
          <a:p>
            <a:pPr marL="640080" lvl="1" indent="-365760" eaLnBrk="1" latinLnBrk="0" hangingPunct="1">
              <a:buClr>
                <a:srgbClr val="00B2C2"/>
              </a:buClr>
              <a:buSzPct val="85000"/>
              <a:buFont typeface="Courier New" panose="02070309020205020404" pitchFamily="49" charset="0"/>
              <a:buChar char="o"/>
            </a:pPr>
            <a:r>
              <a:rPr lang="en-US" sz="2800" dirty="0" smtClean="0">
                <a:latin typeface="Calibri" panose="020F0502020204030204" pitchFamily="34" charset="0"/>
              </a:rPr>
              <a:t>Second level</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endParaRPr lang="en-GB"/>
          </a:p>
        </p:txBody>
      </p:sp>
      <p:sp>
        <p:nvSpPr>
          <p:cNvPr id="6" name="Footer Placeholder 5"/>
          <p:cNvSpPr>
            <a:spLocks noGrp="1"/>
          </p:cNvSpPr>
          <p:nvPr>
            <p:ph type="ftr" sz="quarter" idx="11"/>
          </p:nvPr>
        </p:nvSpPr>
        <p:spPr/>
        <p:txBody>
          <a:bodyPr/>
          <a:lstStyle>
            <a:extLst/>
          </a:lstStyle>
          <a:p>
            <a:r>
              <a:rPr lang="en-US" smtClean="0"/>
              <a:t>Integrating Nutrition Assessment, Counselling, and Support into Health Service Delivery</a:t>
            </a:r>
            <a:endParaRPr lang="en-GB"/>
          </a:p>
        </p:txBody>
      </p:sp>
      <p:sp>
        <p:nvSpPr>
          <p:cNvPr id="7" name="Slide Number Placeholder 6"/>
          <p:cNvSpPr>
            <a:spLocks noGrp="1"/>
          </p:cNvSpPr>
          <p:nvPr>
            <p:ph type="sldNum" sz="quarter" idx="12"/>
          </p:nvPr>
        </p:nvSpPr>
        <p:spPr/>
        <p:txBody>
          <a:bodyPr/>
          <a:lstStyle>
            <a:extLst/>
          </a:lstStyle>
          <a:p>
            <a:fld id="{7B13662B-BAC9-45CF-9991-E94E2304A8C3}"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819400" y="6305550"/>
            <a:ext cx="5791200" cy="400050"/>
          </a:xfrm>
          <a:prstGeom prst="rect">
            <a:avLst/>
          </a:prstGeom>
        </p:spPr>
        <p:txBody>
          <a:bodyPr anchor="b"/>
          <a:lstStyle>
            <a:lvl1pPr eaLnBrk="1" latinLnBrk="0" hangingPunct="1">
              <a:defRPr kumimoji="0" sz="1200">
                <a:solidFill>
                  <a:schemeClr val="bg2">
                    <a:lumMod val="50000"/>
                  </a:schemeClr>
                </a:solidFill>
                <a:effectLst/>
              </a:defRPr>
            </a:lvl1pPr>
            <a:extLst/>
          </a:lstStyle>
          <a:p>
            <a:r>
              <a:rPr lang="en-US" dirty="0" smtClean="0"/>
              <a:t>Integrating Nutrition Assessment, Counselling, and Support into Health Service Delivery</a:t>
            </a:r>
            <a:endParaRPr lang="en-GB" dirty="0"/>
          </a:p>
        </p:txBody>
      </p:sp>
      <p:sp>
        <p:nvSpPr>
          <p:cNvPr id="22" name="Slide Number Placeholder 21"/>
          <p:cNvSpPr>
            <a:spLocks noGrp="1"/>
          </p:cNvSpPr>
          <p:nvPr>
            <p:ph type="sldNum" sz="quarter" idx="4"/>
          </p:nvPr>
        </p:nvSpPr>
        <p:spPr>
          <a:xfrm>
            <a:off x="8613648" y="6305550"/>
            <a:ext cx="457200" cy="400050"/>
          </a:xfrm>
          <a:prstGeom prst="rect">
            <a:avLst/>
          </a:prstGeom>
        </p:spPr>
        <p:txBody>
          <a:bodyPr anchor="b"/>
          <a:lstStyle>
            <a:lvl1pPr algn="ctr" eaLnBrk="1" latinLnBrk="0" hangingPunct="1">
              <a:defRPr kumimoji="0" sz="1200" b="1">
                <a:solidFill>
                  <a:schemeClr val="bg2">
                    <a:lumMod val="50000"/>
                  </a:schemeClr>
                </a:solidFill>
                <a:effectLst/>
              </a:defRPr>
            </a:lvl1pPr>
            <a:extLst/>
          </a:lstStyle>
          <a:p>
            <a:fld id="{7B13662B-BAC9-45CF-9991-E94E2304A8C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 id="2147483755" r:id="rId23"/>
    <p:sldLayoutId id="2147483756" r:id="rId24"/>
    <p:sldLayoutId id="2147483757" r:id="rId25"/>
  </p:sldLayoutIdLst>
  <p:timing>
    <p:tnLst>
      <p:par>
        <p:cTn id="1" dur="indefinite" restart="never" nodeType="tmRoot"/>
      </p:par>
    </p:tnLst>
  </p:timing>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95513" y="5516563"/>
            <a:ext cx="144462" cy="144462"/>
          </a:xfrm>
          <a:prstGeom prst="rect">
            <a:avLst/>
          </a:prstGeom>
        </p:spPr>
        <p:txBody>
          <a:bodyPr/>
          <a:lstStyle/>
          <a:p>
            <a:pPr eaLnBrk="1" fontAlgn="auto" hangingPunct="1">
              <a:spcAft>
                <a:spcPts val="0"/>
              </a:spcAft>
              <a:defRPr/>
            </a:pPr>
            <a:r>
              <a:rPr lang="en-US" sz="4800" b="1" dirty="0" smtClean="0">
                <a:solidFill>
                  <a:schemeClr val="bg1"/>
                </a:solidFill>
                <a:latin typeface="Arial" pitchFamily="34" charset="0"/>
                <a:cs typeface="Arial" pitchFamily="34" charset="0"/>
              </a:rPr>
              <a:t> </a:t>
            </a:r>
            <a:br>
              <a:rPr lang="en-US" sz="4800" b="1" dirty="0" smtClean="0">
                <a:solidFill>
                  <a:schemeClr val="bg1"/>
                </a:solidFill>
                <a:latin typeface="Arial" pitchFamily="34" charset="0"/>
                <a:cs typeface="Arial" pitchFamily="34" charset="0"/>
              </a:rPr>
            </a:br>
            <a:r>
              <a:rPr lang="en-GB" sz="4800" dirty="0">
                <a:solidFill>
                  <a:schemeClr val="bg1"/>
                </a:solidFill>
                <a:latin typeface="Arial" pitchFamily="34" charset="0"/>
                <a:cs typeface="Arial" pitchFamily="34" charset="0"/>
              </a:rPr>
              <a:t/>
            </a:r>
            <a:br>
              <a:rPr lang="en-GB" sz="4800" dirty="0">
                <a:solidFill>
                  <a:schemeClr val="bg1"/>
                </a:solidFill>
                <a:latin typeface="Arial" pitchFamily="34" charset="0"/>
                <a:cs typeface="Arial" pitchFamily="34" charset="0"/>
              </a:rPr>
            </a:br>
            <a:r>
              <a:rPr lang="en-GB" sz="800" dirty="0" smtClean="0">
                <a:solidFill>
                  <a:schemeClr val="bg1"/>
                </a:solidFill>
                <a:latin typeface="Arial" pitchFamily="34" charset="0"/>
                <a:cs typeface="Arial" pitchFamily="34" charset="0"/>
              </a:rPr>
              <a:t>.</a:t>
            </a:r>
            <a:endParaRPr lang="en-GB" sz="800" dirty="0">
              <a:solidFill>
                <a:schemeClr val="bg1"/>
              </a:solidFill>
              <a:latin typeface="Arial" pitchFamily="34" charset="0"/>
              <a:cs typeface="Arial" pitchFamily="34" charset="0"/>
            </a:endParaRPr>
          </a:p>
        </p:txBody>
      </p:sp>
      <p:sp>
        <p:nvSpPr>
          <p:cNvPr id="4" name="Title 1"/>
          <p:cNvSpPr txBox="1">
            <a:spLocks/>
          </p:cNvSpPr>
          <p:nvPr/>
        </p:nvSpPr>
        <p:spPr>
          <a:xfrm>
            <a:off x="0" y="4033706"/>
            <a:ext cx="9144000" cy="28194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5400" b="1" dirty="0" smtClean="0">
                <a:solidFill>
                  <a:srgbClr val="00B2C2"/>
                </a:solidFill>
                <a:effectLst/>
                <a:latin typeface="Calibri" pitchFamily="34" charset="0"/>
              </a:rPr>
              <a:t>Session 1.6</a:t>
            </a:r>
          </a:p>
          <a:p>
            <a:pPr marL="465138" indent="-7938">
              <a:defRPr/>
            </a:pPr>
            <a:r>
              <a:rPr lang="en-US" sz="4800" b="1" dirty="0" smtClean="0">
                <a:solidFill>
                  <a:srgbClr val="00B2C2"/>
                </a:solidFill>
                <a:effectLst/>
                <a:latin typeface="Calibri" pitchFamily="34" charset="0"/>
              </a:rPr>
              <a:t>Counselling Skills for Nutrition</a:t>
            </a:r>
            <a:endParaRPr lang="en-US" sz="4400" dirty="0">
              <a:latin typeface="Calibri" pitchFamily="34" charset="0"/>
            </a:endParaRPr>
          </a:p>
        </p:txBody>
      </p:sp>
      <p:sp>
        <p:nvSpPr>
          <p:cNvPr id="5" name="Title 1"/>
          <p:cNvSpPr txBox="1">
            <a:spLocks/>
          </p:cNvSpPr>
          <p:nvPr/>
        </p:nvSpPr>
        <p:spPr>
          <a:xfrm>
            <a:off x="4763" y="0"/>
            <a:ext cx="9144000" cy="4038600"/>
          </a:xfrm>
          <a:prstGeom prst="rect">
            <a:avLst/>
          </a:prstGeom>
          <a:solidFill>
            <a:schemeClr val="bg2">
              <a:lumMod val="50000"/>
            </a:schemeClr>
          </a:solidFill>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3200" b="1" dirty="0">
                <a:solidFill>
                  <a:schemeClr val="bg1"/>
                </a:solidFill>
                <a:effectLst/>
                <a:latin typeface="Calibri" panose="020F0502020204030204" pitchFamily="34" charset="0"/>
              </a:rPr>
              <a:t>Integrating Nutrition Assessment, </a:t>
            </a:r>
            <a:r>
              <a:rPr lang="en-US" sz="3200" b="1" dirty="0" smtClean="0">
                <a:solidFill>
                  <a:schemeClr val="bg1"/>
                </a:solidFill>
                <a:effectLst/>
                <a:latin typeface="Calibri" panose="020F0502020204030204" pitchFamily="34" charset="0"/>
              </a:rPr>
              <a:t>Counselling</a:t>
            </a:r>
            <a:r>
              <a:rPr lang="en-US" sz="3200" b="1" dirty="0">
                <a:solidFill>
                  <a:schemeClr val="bg1"/>
                </a:solidFill>
                <a:effectLst/>
                <a:latin typeface="Calibri" panose="020F0502020204030204" pitchFamily="34" charset="0"/>
              </a:rPr>
              <a:t>, and Support into Health Service Delivery</a:t>
            </a:r>
          </a:p>
          <a:p>
            <a:pPr algn="ctr">
              <a:defRPr/>
            </a:pPr>
            <a:r>
              <a:rPr lang="en-US" sz="3200" dirty="0">
                <a:solidFill>
                  <a:schemeClr val="bg1"/>
                </a:solidFill>
                <a:effectLst/>
                <a:latin typeface="Calibri" panose="020F0502020204030204" pitchFamily="34" charset="0"/>
                <a:cs typeface="Calibri" panose="020F0502020204030204" pitchFamily="34" charset="0"/>
              </a:rPr>
              <a:t>Training Course for Facility-Based Health Providers </a:t>
            </a:r>
            <a:endParaRPr lang="en-US" sz="2800" dirty="0">
              <a:solidFill>
                <a:schemeClr val="bg1"/>
              </a:solidFill>
              <a:effectLst/>
              <a:latin typeface="Calibri" pitchFamily="34" charset="0"/>
            </a:endParaRPr>
          </a:p>
        </p:txBody>
      </p:sp>
    </p:spTree>
    <p:extLst>
      <p:ext uri="{BB962C8B-B14F-4D97-AF65-F5344CB8AC3E}">
        <p14:creationId xmlns:p14="http://schemas.microsoft.com/office/powerpoint/2010/main" val="284595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47800"/>
            <a:ext cx="8477250" cy="4800600"/>
          </a:xfrm>
          <a:prstGeom prst="rect">
            <a:avLst/>
          </a:prstGeom>
        </p:spPr>
        <p:txBody>
          <a:bodyPr/>
          <a:lstStyle/>
          <a:p>
            <a:pPr marL="82550" indent="0">
              <a:lnSpc>
                <a:spcPct val="200000"/>
              </a:lnSpc>
              <a:buFont typeface="Wingdings 2" panose="05020102010507070707" pitchFamily="18" charset="2"/>
              <a:buNone/>
              <a:defRPr/>
            </a:pPr>
            <a:r>
              <a:rPr lang="en-US" sz="2400" dirty="0" smtClean="0">
                <a:latin typeface="Calibri" panose="020F0502020204030204" pitchFamily="34" charset="0"/>
              </a:rPr>
              <a:t>Break up into small groups and perform the role plays.</a:t>
            </a:r>
            <a:endParaRPr lang="en-US" sz="2400" dirty="0">
              <a:latin typeface="Calibri" panose="020F0502020204030204" pitchFamily="34" charset="0"/>
            </a:endParaRPr>
          </a:p>
          <a:p>
            <a:pPr marL="569913" indent="-225425">
              <a:lnSpc>
                <a:spcPct val="200000"/>
              </a:lnSpc>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Open questions</a:t>
            </a:r>
          </a:p>
          <a:p>
            <a:pPr marL="569913" indent="-225425">
              <a:lnSpc>
                <a:spcPct val="200000"/>
              </a:lnSpc>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‘Reflecting back’</a:t>
            </a:r>
          </a:p>
          <a:p>
            <a:pPr marL="569913" indent="-225425">
              <a:lnSpc>
                <a:spcPct val="200000"/>
              </a:lnSpc>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Empathy</a:t>
            </a:r>
          </a:p>
          <a:p>
            <a:pPr marL="569913" indent="-225425">
              <a:lnSpc>
                <a:spcPct val="200000"/>
              </a:lnSpc>
              <a:buClr>
                <a:schemeClr val="bg2">
                  <a:lumMod val="50000"/>
                </a:schemeClr>
              </a:buClr>
              <a:buSzPct val="100000"/>
              <a:buFont typeface="Arial" panose="020B0604020202020204" pitchFamily="34" charset="0"/>
              <a:buChar char="•"/>
              <a:defRPr/>
            </a:pPr>
            <a:r>
              <a:rPr lang="en-US" sz="2400" dirty="0" err="1" smtClean="0">
                <a:latin typeface="Calibri" panose="020F0502020204030204" pitchFamily="34" charset="0"/>
              </a:rPr>
              <a:t>Nonjudging</a:t>
            </a:r>
            <a:r>
              <a:rPr lang="en-US" sz="2400" dirty="0" smtClean="0">
                <a:latin typeface="Calibri" panose="020F0502020204030204" pitchFamily="34" charset="0"/>
              </a:rPr>
              <a:t> words</a:t>
            </a:r>
          </a:p>
          <a:p>
            <a:pPr marL="82550" indent="0">
              <a:lnSpc>
                <a:spcPct val="150000"/>
              </a:lnSpc>
              <a:buFont typeface="Wingdings 2" panose="05020102010507070707" pitchFamily="18" charset="2"/>
              <a:buNone/>
              <a:defRPr/>
            </a:pPr>
            <a:endParaRPr lang="en-US" sz="2800" dirty="0">
              <a:latin typeface="Calibri" panose="020F0502020204030204" pitchFamily="34" charset="0"/>
            </a:endParaRPr>
          </a:p>
        </p:txBody>
      </p:sp>
      <p:sp>
        <p:nvSpPr>
          <p:cNvPr id="4"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200" b="1" dirty="0" smtClean="0">
                <a:solidFill>
                  <a:srgbClr val="00B2C2"/>
                </a:solidFill>
                <a:effectLst/>
                <a:latin typeface="Calibri" pitchFamily="34" charset="0"/>
              </a:rPr>
              <a:t>Role Play</a:t>
            </a:r>
            <a:r>
              <a:rPr lang="en-US" sz="4200" b="1" dirty="0">
                <a:solidFill>
                  <a:srgbClr val="00B2C2"/>
                </a:solidFill>
                <a:effectLst/>
                <a:latin typeface="Calibri" pitchFamily="34" charset="0"/>
              </a:rPr>
              <a:t>: </a:t>
            </a:r>
            <a:r>
              <a:rPr lang="en-US" sz="4200" b="1" dirty="0" smtClean="0">
                <a:solidFill>
                  <a:srgbClr val="00B2C2"/>
                </a:solidFill>
                <a:effectLst/>
                <a:latin typeface="Calibri" pitchFamily="34" charset="0"/>
              </a:rPr>
              <a:t>Active </a:t>
            </a:r>
            <a:r>
              <a:rPr lang="en-US" sz="4200" b="1" dirty="0">
                <a:solidFill>
                  <a:srgbClr val="00B2C2"/>
                </a:solidFill>
                <a:effectLst/>
                <a:latin typeface="Calibri" pitchFamily="34" charset="0"/>
              </a:rPr>
              <a:t>Listening</a:t>
            </a:r>
            <a:endParaRPr lang="en-US" sz="4200" dirty="0">
              <a:latin typeface="Calibri" pitchFamily="34" charset="0"/>
            </a:endParaRPr>
          </a:p>
        </p:txBody>
      </p:sp>
      <p:sp>
        <p:nvSpPr>
          <p:cNvPr id="5" name="Footer Placeholder 4"/>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3072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E80544-7380-48B6-8977-27994BB26F4A}" type="slidenum">
              <a:rPr lang="en-GB" altLang="en-US" smtClean="0">
                <a:solidFill>
                  <a:srgbClr val="21B2C9"/>
                </a:solidFill>
                <a:latin typeface="Calibri" panose="020F0502020204030204" pitchFamily="34" charset="0"/>
              </a:rPr>
              <a:pPr/>
              <a:t>10</a:t>
            </a:fld>
            <a:endParaRPr lang="en-GB" altLang="en-US"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825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1" y="1447800"/>
            <a:ext cx="8305800" cy="5029200"/>
          </a:xfrm>
          <a:prstGeom prst="rect">
            <a:avLst/>
          </a:prstGeom>
        </p:spPr>
        <p:txBody>
          <a:bodyPr>
            <a:normAutofit/>
          </a:bodyPr>
          <a:lstStyle/>
          <a:p>
            <a:pPr marL="82296" indent="0" eaLnBrk="1" fontAlgn="auto" hangingPunct="1">
              <a:spcAft>
                <a:spcPts val="0"/>
              </a:spcAft>
              <a:buFont typeface="Wingdings 2" panose="05020102010507070707" pitchFamily="18" charset="2"/>
              <a:buNone/>
              <a:defRPr/>
            </a:pPr>
            <a:r>
              <a:rPr lang="en-US" sz="2500" dirty="0" smtClean="0">
                <a:latin typeface="Calibri" panose="020F0502020204030204" pitchFamily="34" charset="0"/>
              </a:rPr>
              <a:t>Confidence-building </a:t>
            </a:r>
            <a:r>
              <a:rPr lang="en-US" sz="2500" dirty="0">
                <a:latin typeface="Calibri" panose="020F0502020204030204" pitchFamily="34" charset="0"/>
              </a:rPr>
              <a:t>and supportive skills </a:t>
            </a:r>
            <a:r>
              <a:rPr lang="en-US" sz="2500" dirty="0" smtClean="0">
                <a:latin typeface="Calibri" panose="020F0502020204030204" pitchFamily="34" charset="0"/>
              </a:rPr>
              <a:t>include: </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Accepting </a:t>
            </a:r>
            <a:r>
              <a:rPr lang="en-US" sz="2500" dirty="0">
                <a:latin typeface="Calibri" panose="020F0502020204030204" pitchFamily="34" charset="0"/>
              </a:rPr>
              <a:t>the client’s thoughts and </a:t>
            </a:r>
            <a:r>
              <a:rPr lang="en-US" sz="2500" dirty="0" smtClean="0">
                <a:latin typeface="Calibri" panose="020F0502020204030204" pitchFamily="34" charset="0"/>
              </a:rPr>
              <a:t>feelings</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Recognizing </a:t>
            </a:r>
            <a:r>
              <a:rPr lang="en-US" sz="2500" dirty="0">
                <a:latin typeface="Calibri" panose="020F0502020204030204" pitchFamily="34" charset="0"/>
              </a:rPr>
              <a:t>and praising what the client is doing </a:t>
            </a:r>
            <a:r>
              <a:rPr lang="en-US" sz="2500" dirty="0" smtClean="0">
                <a:latin typeface="Calibri" panose="020F0502020204030204" pitchFamily="34" charset="0"/>
              </a:rPr>
              <a:t>right</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Providing </a:t>
            </a:r>
            <a:r>
              <a:rPr lang="en-US" sz="2500" dirty="0">
                <a:latin typeface="Calibri" panose="020F0502020204030204" pitchFamily="34" charset="0"/>
              </a:rPr>
              <a:t>practical </a:t>
            </a:r>
            <a:r>
              <a:rPr lang="en-US" sz="2500" dirty="0" smtClean="0">
                <a:latin typeface="Calibri" panose="020F0502020204030204" pitchFamily="34" charset="0"/>
              </a:rPr>
              <a:t>help</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Providing </a:t>
            </a:r>
            <a:r>
              <a:rPr lang="en-US" sz="2500" dirty="0">
                <a:latin typeface="Calibri" panose="020F0502020204030204" pitchFamily="34" charset="0"/>
              </a:rPr>
              <a:t>relevant information in simple </a:t>
            </a:r>
            <a:r>
              <a:rPr lang="en-US" sz="2500" dirty="0" smtClean="0">
                <a:latin typeface="Calibri" panose="020F0502020204030204" pitchFamily="34" charset="0"/>
              </a:rPr>
              <a:t>language</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Making </a:t>
            </a:r>
            <a:r>
              <a:rPr lang="en-US" sz="2500" dirty="0">
                <a:latin typeface="Calibri" panose="020F0502020204030204" pitchFamily="34" charset="0"/>
              </a:rPr>
              <a:t>suggestions to the </a:t>
            </a:r>
            <a:r>
              <a:rPr lang="en-US" sz="2500" dirty="0" smtClean="0">
                <a:latin typeface="Calibri" panose="020F0502020204030204" pitchFamily="34" charset="0"/>
              </a:rPr>
              <a:t>client, not giving commands</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Arranging </a:t>
            </a:r>
            <a:r>
              <a:rPr lang="en-US" sz="2500" dirty="0">
                <a:latin typeface="Calibri" panose="020F0502020204030204" pitchFamily="34" charset="0"/>
              </a:rPr>
              <a:t>for follow-up and ongoing </a:t>
            </a:r>
            <a:r>
              <a:rPr lang="en-US" sz="2500" dirty="0" smtClean="0">
                <a:latin typeface="Calibri" panose="020F0502020204030204" pitchFamily="34" charset="0"/>
              </a:rPr>
              <a:t>support</a:t>
            </a:r>
          </a:p>
          <a:p>
            <a:pPr marL="344488" indent="0" eaLnBrk="1" fontAlgn="auto" hangingPunct="1">
              <a:spcAft>
                <a:spcPts val="0"/>
              </a:spcAft>
              <a:buClr>
                <a:schemeClr val="bg2">
                  <a:lumMod val="50000"/>
                </a:schemeClr>
              </a:buClr>
              <a:buSzPct val="100000"/>
              <a:buNone/>
              <a:defRPr/>
            </a:pPr>
            <a:endParaRPr lang="en-US" sz="2500" dirty="0">
              <a:latin typeface="Calibri" panose="020F0502020204030204" pitchFamily="34" charset="0"/>
            </a:endParaRPr>
          </a:p>
          <a:p>
            <a:pPr marL="344488" indent="0">
              <a:buClr>
                <a:schemeClr val="bg2">
                  <a:lumMod val="50000"/>
                </a:schemeClr>
              </a:buClr>
              <a:buSzPct val="100000"/>
              <a:buNone/>
              <a:defRPr/>
            </a:pPr>
            <a:r>
              <a:rPr lang="en-US" sz="2500" dirty="0">
                <a:latin typeface="Calibri" panose="020F0502020204030204" pitchFamily="34" charset="0"/>
              </a:rPr>
              <a:t>Building a client’s confidence and providing support can help the client carry out her/his decisions and resist pressure from other people.</a:t>
            </a:r>
          </a:p>
          <a:p>
            <a:pPr marL="82296" indent="0" eaLnBrk="1" fontAlgn="auto" hangingPunct="1">
              <a:spcAft>
                <a:spcPts val="0"/>
              </a:spcAft>
              <a:buFont typeface="Wingdings 2"/>
              <a:buNone/>
              <a:defRPr/>
            </a:pPr>
            <a:endParaRPr lang="en-US" sz="2500" dirty="0" smtClean="0">
              <a:solidFill>
                <a:schemeClr val="bg2">
                  <a:lumMod val="50000"/>
                </a:schemeClr>
              </a:solidFill>
              <a:latin typeface="Calibri" panose="020F0502020204030204" pitchFamily="34" charset="0"/>
            </a:endParaRPr>
          </a:p>
          <a:p>
            <a:pPr marL="539496" indent="-457200" eaLnBrk="1" fontAlgn="auto" hangingPunct="1">
              <a:spcAft>
                <a:spcPts val="0"/>
              </a:spcAft>
              <a:buFont typeface="+mj-lt"/>
              <a:buAutoNum type="arabicPeriod"/>
              <a:defRPr/>
            </a:pPr>
            <a:endParaRPr lang="en-US" sz="2500" dirty="0">
              <a:latin typeface="Calibri" panose="020F0502020204030204" pitchFamily="34" charset="0"/>
            </a:endParaRPr>
          </a:p>
          <a:p>
            <a:pPr marL="82296" indent="0" eaLnBrk="1" fontAlgn="auto" hangingPunct="1">
              <a:spcAft>
                <a:spcPts val="0"/>
              </a:spcAft>
              <a:buFont typeface="Wingdings 2"/>
              <a:buNone/>
              <a:defRPr/>
            </a:pPr>
            <a:endParaRPr lang="en-US" sz="2500" dirty="0" smtClean="0">
              <a:latin typeface="Calibri" panose="020F0502020204030204" pitchFamily="34" charset="0"/>
            </a:endParaRPr>
          </a:p>
          <a:p>
            <a:pPr marL="365760" indent="-283464" eaLnBrk="1" fontAlgn="auto" hangingPunct="1">
              <a:spcAft>
                <a:spcPts val="0"/>
              </a:spcAft>
              <a:buFont typeface="Wingdings 2"/>
              <a:buChar char=""/>
              <a:defRPr/>
            </a:pPr>
            <a:endParaRPr lang="en-US" sz="2500" dirty="0" smtClean="0">
              <a:latin typeface="Calibri" panose="020F0502020204030204" pitchFamily="34" charset="0"/>
            </a:endParaRPr>
          </a:p>
          <a:p>
            <a:pPr marL="402336" lvl="1" indent="0" eaLnBrk="1" fontAlgn="auto" hangingPunct="1">
              <a:spcAft>
                <a:spcPts val="0"/>
              </a:spcAft>
              <a:buFont typeface="Verdana"/>
              <a:buNone/>
              <a:defRPr/>
            </a:pPr>
            <a:endParaRPr lang="en-US" sz="2500" dirty="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463550" indent="-6350">
              <a:lnSpc>
                <a:spcPct val="80000"/>
              </a:lnSpc>
              <a:tabLst>
                <a:tab pos="463550" algn="l"/>
              </a:tabLst>
              <a:defRPr/>
            </a:pPr>
            <a:r>
              <a:rPr lang="en-US" sz="4000" b="1" dirty="0">
                <a:solidFill>
                  <a:srgbClr val="00B2C2"/>
                </a:solidFill>
                <a:effectLst/>
                <a:latin typeface="Calibri" pitchFamily="34" charset="0"/>
              </a:rPr>
              <a:t>Counselling </a:t>
            </a:r>
            <a:r>
              <a:rPr lang="en-US" sz="4000" b="1" dirty="0" smtClean="0">
                <a:solidFill>
                  <a:srgbClr val="00B2C2"/>
                </a:solidFill>
                <a:effectLst/>
                <a:latin typeface="Calibri" pitchFamily="34" charset="0"/>
              </a:rPr>
              <a:t>Skills</a:t>
            </a:r>
            <a:r>
              <a:rPr lang="en-US" sz="4000" b="1" dirty="0">
                <a:solidFill>
                  <a:srgbClr val="00B2C2"/>
                </a:solidFill>
                <a:effectLst/>
                <a:latin typeface="Calibri" pitchFamily="34" charset="0"/>
              </a:rPr>
              <a:t>: </a:t>
            </a:r>
            <a:endParaRPr lang="en-US" sz="4000" b="1" dirty="0" smtClean="0">
              <a:solidFill>
                <a:srgbClr val="00B2C2"/>
              </a:solidFill>
              <a:effectLst/>
              <a:latin typeface="Calibri" pitchFamily="34" charset="0"/>
            </a:endParaRPr>
          </a:p>
          <a:p>
            <a:pPr marL="463550" indent="-6350">
              <a:lnSpc>
                <a:spcPct val="80000"/>
              </a:lnSpc>
              <a:tabLst>
                <a:tab pos="463550" algn="l"/>
              </a:tabLst>
              <a:defRPr/>
            </a:pPr>
            <a:r>
              <a:rPr lang="en-US" sz="4000" b="1" dirty="0" smtClean="0">
                <a:solidFill>
                  <a:srgbClr val="00B2C2"/>
                </a:solidFill>
                <a:effectLst/>
                <a:latin typeface="Calibri" pitchFamily="34" charset="0"/>
              </a:rPr>
              <a:t>Confidence-Building </a:t>
            </a:r>
            <a:r>
              <a:rPr lang="en-US" sz="4000" b="1" dirty="0">
                <a:solidFill>
                  <a:srgbClr val="00B2C2"/>
                </a:solidFill>
                <a:effectLst/>
                <a:latin typeface="Calibri" pitchFamily="34" charset="0"/>
              </a:rPr>
              <a:t>and </a:t>
            </a:r>
            <a:r>
              <a:rPr lang="en-US" sz="4000" b="1" dirty="0" smtClean="0">
                <a:solidFill>
                  <a:srgbClr val="00B2C2"/>
                </a:solidFill>
                <a:effectLst/>
                <a:latin typeface="Calibri" pitchFamily="34" charset="0"/>
              </a:rPr>
              <a:t>Support</a:t>
            </a:r>
            <a:endParaRPr lang="en-US" sz="4000" dirty="0">
              <a:latin typeface="Calibri" pitchFamily="34" charset="0"/>
            </a:endParaRPr>
          </a:p>
        </p:txBody>
      </p:sp>
      <p:sp>
        <p:nvSpPr>
          <p:cNvPr id="4" name="Footer Placeholder 3"/>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3277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A610B8-425E-4258-93AA-B817B536CB00}" type="slidenum">
              <a:rPr lang="en-GB" altLang="en-US" smtClean="0">
                <a:solidFill>
                  <a:srgbClr val="21B2C9"/>
                </a:solidFill>
                <a:latin typeface="Calibri" panose="020F0502020204030204" pitchFamily="34" charset="0"/>
              </a:rPr>
              <a:pPr/>
              <a:t>11</a:t>
            </a:fld>
            <a:endParaRPr lang="en-GB" altLang="en-US"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36491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4294967295"/>
          </p:nvPr>
        </p:nvSpPr>
        <p:spPr>
          <a:xfrm>
            <a:off x="457200" y="1447800"/>
            <a:ext cx="8077200" cy="3810000"/>
          </a:xfrm>
          <a:prstGeom prst="rect">
            <a:avLst/>
          </a:prstGeom>
        </p:spPr>
        <p:txBody>
          <a:bodyPr/>
          <a:lstStyle/>
          <a:p>
            <a:pPr marL="82550" indent="0">
              <a:spcAft>
                <a:spcPts val="1800"/>
              </a:spcAft>
              <a:buNone/>
              <a:defRPr/>
            </a:pPr>
            <a:r>
              <a:rPr lang="en-US" sz="2800" dirty="0">
                <a:latin typeface="Calibri" panose="020F0502020204030204" pitchFamily="34" charset="0"/>
              </a:rPr>
              <a:t>Break up into small groups and perform the role </a:t>
            </a:r>
            <a:r>
              <a:rPr lang="en-US" sz="2800" dirty="0" smtClean="0">
                <a:latin typeface="Calibri" panose="020F0502020204030204" pitchFamily="34" charset="0"/>
              </a:rPr>
              <a:t>plays.</a:t>
            </a:r>
            <a:endParaRPr lang="en-US" sz="2800" dirty="0">
              <a:latin typeface="Calibri" panose="020F0502020204030204" pitchFamily="34" charset="0"/>
            </a:endParaRPr>
          </a:p>
          <a:p>
            <a:pPr>
              <a:spcAft>
                <a:spcPts val="1800"/>
              </a:spcAft>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Accepting the client’s thoughts and feelings</a:t>
            </a:r>
          </a:p>
          <a:p>
            <a:pPr>
              <a:spcAft>
                <a:spcPts val="1800"/>
              </a:spcAft>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Providing relevant information in simple language </a:t>
            </a:r>
          </a:p>
        </p:txBody>
      </p:sp>
      <p:sp>
        <p:nvSpPr>
          <p:cNvPr id="4"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3600" b="1" dirty="0">
                <a:solidFill>
                  <a:srgbClr val="00B2C2"/>
                </a:solidFill>
                <a:effectLst/>
                <a:latin typeface="Calibri" pitchFamily="34" charset="0"/>
              </a:rPr>
              <a:t>Role Play: Confidence-Building and Support</a:t>
            </a:r>
            <a:endParaRPr lang="en-US" sz="3600" dirty="0">
              <a:latin typeface="Calibri" pitchFamily="34" charset="0"/>
            </a:endParaRPr>
          </a:p>
        </p:txBody>
      </p:sp>
      <p:sp>
        <p:nvSpPr>
          <p:cNvPr id="3" name="Footer Placeholder 2"/>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3482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13BCB9-87A4-4F43-8343-876162E895DF}" type="slidenum">
              <a:rPr lang="en-GB" altLang="en-US" smtClean="0">
                <a:solidFill>
                  <a:srgbClr val="21B2C9"/>
                </a:solidFill>
                <a:latin typeface="Calibri" panose="020F0502020204030204" pitchFamily="34" charset="0"/>
              </a:rPr>
              <a:pPr/>
              <a:t>12</a:t>
            </a:fld>
            <a:endParaRPr lang="en-GB" altLang="en-US"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371194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4294967295"/>
          </p:nvPr>
        </p:nvSpPr>
        <p:spPr>
          <a:xfrm>
            <a:off x="457200" y="1447800"/>
            <a:ext cx="8229600" cy="4800600"/>
          </a:xfrm>
          <a:prstGeom prst="rect">
            <a:avLst/>
          </a:prstGeom>
        </p:spPr>
        <p:txBody>
          <a:bodyPr/>
          <a:lstStyle/>
          <a:p>
            <a:pPr>
              <a:lnSpc>
                <a:spcPct val="200000"/>
              </a:lnSpc>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Break into four small groups.</a:t>
            </a:r>
          </a:p>
          <a:p>
            <a:pPr>
              <a:lnSpc>
                <a:spcPct val="200000"/>
              </a:lnSpc>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Take 10 minutes to plan your case scenario.</a:t>
            </a:r>
          </a:p>
          <a:p>
            <a:pPr>
              <a:lnSpc>
                <a:spcPct val="200000"/>
              </a:lnSpc>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Each group has 5 minutes to present.</a:t>
            </a:r>
          </a:p>
          <a:p>
            <a:pPr>
              <a:buClr>
                <a:schemeClr val="bg2">
                  <a:lumMod val="50000"/>
                </a:schemeClr>
              </a:buClr>
              <a:buSzPct val="100000"/>
              <a:buFont typeface="Arial" panose="020B0604020202020204" pitchFamily="34" charset="0"/>
              <a:buChar char="•"/>
              <a:defRPr/>
            </a:pPr>
            <a:r>
              <a:rPr lang="en-US" altLang="en-US" sz="2800" dirty="0" smtClean="0">
                <a:latin typeface="Calibri" panose="020F0502020204030204" pitchFamily="34" charset="0"/>
              </a:rPr>
              <a:t>The audience will provide feedback, specifically on use of GATHER, active listening, and confidence-building/support.</a:t>
            </a:r>
          </a:p>
        </p:txBody>
      </p:sp>
      <p:sp>
        <p:nvSpPr>
          <p:cNvPr id="4" name="Title 1"/>
          <p:cNvSpPr txBox="1">
            <a:spLocks/>
          </p:cNvSpPr>
          <p:nvPr/>
        </p:nvSpPr>
        <p:spPr>
          <a:xfrm>
            <a:off x="0" y="304800"/>
            <a:ext cx="9144000" cy="1028700"/>
          </a:xfrm>
          <a:prstGeom prst="rect">
            <a:avLst/>
          </a:prstGeom>
          <a:solidFill>
            <a:srgbClr val="E5F4F5"/>
          </a:solidFill>
        </p:spPr>
        <p:txBody>
          <a:bodyPr anchor="ctr">
            <a:normAutofit fontScale="70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5400" b="1" dirty="0">
                <a:solidFill>
                  <a:srgbClr val="00B2C2"/>
                </a:solidFill>
                <a:effectLst/>
                <a:latin typeface="Calibri" pitchFamily="34" charset="0"/>
              </a:rPr>
              <a:t>Group Work: Counselling using GATHER</a:t>
            </a:r>
            <a:endParaRPr lang="en-US" sz="4800" dirty="0">
              <a:latin typeface="Calibri" pitchFamily="34" charset="0"/>
            </a:endParaRPr>
          </a:p>
        </p:txBody>
      </p:sp>
      <p:sp>
        <p:nvSpPr>
          <p:cNvPr id="3686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158DD8-F80B-4CDD-B48A-1F46F124FFA6}" type="slidenum">
              <a:rPr lang="en-GB" altLang="en-US" smtClean="0">
                <a:solidFill>
                  <a:srgbClr val="21B2C9"/>
                </a:solidFill>
                <a:latin typeface="Calibri" panose="020F0502020204030204" pitchFamily="34" charset="0"/>
              </a:rPr>
              <a:pPr/>
              <a:t>13</a:t>
            </a:fld>
            <a:endParaRPr lang="en-GB" altLang="en-US" smtClean="0">
              <a:solidFill>
                <a:srgbClr val="21B2C9"/>
              </a:solidFill>
              <a:latin typeface="Calibri" panose="020F0502020204030204" pitchFamily="34" charset="0"/>
            </a:endParaRPr>
          </a:p>
        </p:txBody>
      </p:sp>
      <p:sp>
        <p:nvSpPr>
          <p:cNvPr id="6" name="Footer Placeholder 2"/>
          <p:cNvSpPr>
            <a:spLocks noGrp="1"/>
          </p:cNvSpPr>
          <p:nvPr>
            <p:ph type="ftr" sz="quarter" idx="10"/>
          </p:nvPr>
        </p:nvSpPr>
        <p:spPr>
          <a:xfrm>
            <a:off x="2819400" y="6305550"/>
            <a:ext cx="5791200" cy="400050"/>
          </a:xfrm>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Tree>
    <p:extLst>
      <p:ext uri="{BB962C8B-B14F-4D97-AF65-F5344CB8AC3E}">
        <p14:creationId xmlns:p14="http://schemas.microsoft.com/office/powerpoint/2010/main" val="4175766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47800"/>
            <a:ext cx="8305800" cy="5181600"/>
          </a:xfrm>
          <a:prstGeom prst="rect">
            <a:avLst/>
          </a:prstGeom>
        </p:spPr>
        <p:txBody>
          <a:bodyPr>
            <a:normAutofit/>
          </a:bodyPr>
          <a:lstStyle/>
          <a:p>
            <a:pPr marL="82550" indent="0" eaLnBrk="1" hangingPunct="1">
              <a:buFont typeface="Wingdings 2" panose="05020102010507070707" pitchFamily="18" charset="2"/>
              <a:buNone/>
              <a:defRPr/>
            </a:pPr>
            <a:r>
              <a:rPr lang="en-US" sz="2400" b="1" dirty="0">
                <a:latin typeface="Calibri" panose="020F0502020204030204" pitchFamily="34" charset="0"/>
              </a:rPr>
              <a:t>Before </a:t>
            </a:r>
            <a:r>
              <a:rPr lang="en-US" sz="2400" b="1" dirty="0" smtClean="0">
                <a:latin typeface="Calibri" panose="020F0502020204030204" pitchFamily="34" charset="0"/>
              </a:rPr>
              <a:t>the session, </a:t>
            </a:r>
            <a:r>
              <a:rPr lang="en-US" sz="2400" b="1" dirty="0">
                <a:latin typeface="Calibri" panose="020F0502020204030204" pitchFamily="34" charset="0"/>
              </a:rPr>
              <a:t>a</a:t>
            </a:r>
            <a:r>
              <a:rPr lang="en-US" sz="2400" b="1" dirty="0" smtClean="0">
                <a:latin typeface="Calibri" panose="020F0502020204030204" pitchFamily="34" charset="0"/>
              </a:rPr>
              <a:t> </a:t>
            </a:r>
            <a:r>
              <a:rPr lang="en-US" sz="2400" b="1" dirty="0">
                <a:latin typeface="Calibri" panose="020F0502020204030204" pitchFamily="34" charset="0"/>
              </a:rPr>
              <a:t>counsellor </a:t>
            </a:r>
            <a:r>
              <a:rPr lang="en-US" sz="2400" b="1" dirty="0" smtClean="0">
                <a:latin typeface="Calibri" panose="020F0502020204030204" pitchFamily="34" charset="0"/>
              </a:rPr>
              <a:t>should:</a:t>
            </a:r>
          </a:p>
          <a:p>
            <a:pPr marL="569913" indent="-225425" eaLnBrk="1" hangingPunct="1">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Ensure </a:t>
            </a:r>
            <a:r>
              <a:rPr lang="en-US" sz="2400" dirty="0">
                <a:latin typeface="Calibri" panose="020F0502020204030204" pitchFamily="34" charset="0"/>
              </a:rPr>
              <a:t>he/she has enough time to give the </a:t>
            </a:r>
            <a:r>
              <a:rPr lang="en-US" sz="2400" dirty="0" smtClean="0">
                <a:latin typeface="Calibri" panose="020F0502020204030204" pitchFamily="34" charset="0"/>
              </a:rPr>
              <a:t>client</a:t>
            </a:r>
            <a:endParaRPr lang="en-US" sz="2400" dirty="0">
              <a:latin typeface="Calibri" panose="020F0502020204030204" pitchFamily="34" charset="0"/>
            </a:endParaRPr>
          </a:p>
          <a:p>
            <a:pPr marL="569913" indent="-225425" eaLnBrk="1" hangingPunct="1">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Have </a:t>
            </a:r>
            <a:r>
              <a:rPr lang="en-US" sz="2400" dirty="0">
                <a:latin typeface="Calibri" panose="020F0502020204030204" pitchFamily="34" charset="0"/>
              </a:rPr>
              <a:t>a private place where the client can discuss issues comfortably without any </a:t>
            </a:r>
            <a:r>
              <a:rPr lang="en-US" sz="2400" dirty="0" smtClean="0">
                <a:latin typeface="Calibri" panose="020F0502020204030204" pitchFamily="34" charset="0"/>
              </a:rPr>
              <a:t>intrusions</a:t>
            </a:r>
            <a:endParaRPr lang="en-US" sz="2400" dirty="0">
              <a:latin typeface="Calibri" panose="020F0502020204030204" pitchFamily="34" charset="0"/>
            </a:endParaRPr>
          </a:p>
          <a:p>
            <a:pPr marL="569913" indent="-225425" eaLnBrk="1" hangingPunct="1">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Understand </a:t>
            </a:r>
            <a:r>
              <a:rPr lang="en-US" sz="2400" dirty="0">
                <a:latin typeface="Calibri" panose="020F0502020204030204" pitchFamily="34" charset="0"/>
              </a:rPr>
              <a:t>the content of the counselling </a:t>
            </a:r>
            <a:r>
              <a:rPr lang="en-US" sz="2400" dirty="0" smtClean="0">
                <a:latin typeface="Calibri" panose="020F0502020204030204" pitchFamily="34" charset="0"/>
              </a:rPr>
              <a:t>cards</a:t>
            </a:r>
            <a:r>
              <a:rPr lang="en-US" sz="2400" dirty="0">
                <a:latin typeface="Calibri" panose="020F0502020204030204" pitchFamily="34" charset="0"/>
              </a:rPr>
              <a:t> </a:t>
            </a:r>
          </a:p>
          <a:p>
            <a:pPr marL="569913" indent="-225425" eaLnBrk="1" hangingPunct="1">
              <a:buClr>
                <a:schemeClr val="bg2">
                  <a:lumMod val="50000"/>
                </a:schemeClr>
              </a:buClr>
              <a:buSzPct val="100000"/>
              <a:buFont typeface="Arial" panose="020B0604020202020204" pitchFamily="34" charset="0"/>
              <a:buChar char="•"/>
              <a:defRPr/>
            </a:pPr>
            <a:r>
              <a:rPr lang="en-US" sz="2400" dirty="0" smtClean="0">
                <a:latin typeface="Calibri" panose="020F0502020204030204" pitchFamily="34" charset="0"/>
              </a:rPr>
              <a:t>Have all counselling tools/materials </a:t>
            </a:r>
            <a:r>
              <a:rPr lang="en-US" sz="2400" dirty="0">
                <a:latin typeface="Calibri" panose="020F0502020204030204" pitchFamily="34" charset="0"/>
              </a:rPr>
              <a:t>in </a:t>
            </a:r>
            <a:r>
              <a:rPr lang="en-US" sz="2400" dirty="0" smtClean="0">
                <a:latin typeface="Calibri" panose="020F0502020204030204" pitchFamily="34" charset="0"/>
              </a:rPr>
              <a:t>place: </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Counselling cards </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Functioning/accurate weighing scale</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Guide to locally available foods</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Handouts, references, meal plan/drug-food plan for client</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Necessary forms (referrals, log, register, tally sheets, appointment calendar)</a:t>
            </a:r>
          </a:p>
          <a:p>
            <a:pPr marL="914400" lvl="1" indent="-344488" eaLnBrk="1" hangingPunct="1">
              <a:spcBef>
                <a:spcPts val="0"/>
              </a:spcBef>
              <a:buClr>
                <a:schemeClr val="bg2">
                  <a:lumMod val="50000"/>
                </a:schemeClr>
              </a:buClr>
              <a:buFont typeface="Courier New" panose="02070309020205020404" pitchFamily="49" charset="0"/>
              <a:buChar char="o"/>
              <a:defRPr/>
            </a:pPr>
            <a:r>
              <a:rPr lang="en-US" sz="2000" dirty="0" smtClean="0">
                <a:latin typeface="Calibri" panose="020F0502020204030204" pitchFamily="34" charset="0"/>
              </a:rPr>
              <a:t>Notes on previous visits with the client</a:t>
            </a:r>
          </a:p>
          <a:p>
            <a:pPr lvl="1" eaLnBrk="1" hangingPunct="1">
              <a:defRPr/>
            </a:pPr>
            <a:endParaRPr lang="en-US" sz="2000" dirty="0" smtClean="0">
              <a:latin typeface="Calibri" panose="020F0502020204030204" pitchFamily="34" charset="0"/>
            </a:endParaRPr>
          </a:p>
          <a:p>
            <a:pPr marL="82296" indent="0" eaLnBrk="1" fontAlgn="auto" hangingPunct="1">
              <a:spcAft>
                <a:spcPts val="0"/>
              </a:spcAft>
              <a:buFont typeface="Wingdings 2"/>
              <a:buNone/>
              <a:defRPr/>
            </a:pPr>
            <a:endParaRPr lang="en-US" sz="2400" dirty="0" smtClean="0">
              <a:solidFill>
                <a:schemeClr val="bg2">
                  <a:lumMod val="50000"/>
                </a:schemeClr>
              </a:solidFill>
              <a:latin typeface="Calibri" panose="020F0502020204030204" pitchFamily="34" charset="0"/>
            </a:endParaRPr>
          </a:p>
          <a:p>
            <a:pPr marL="539496" indent="-457200" eaLnBrk="1" fontAlgn="auto" hangingPunct="1">
              <a:spcAft>
                <a:spcPts val="0"/>
              </a:spcAft>
              <a:buFont typeface="+mj-lt"/>
              <a:buAutoNum type="arabicPeriod"/>
              <a:defRPr/>
            </a:pPr>
            <a:endParaRPr lang="en-US" sz="2400" dirty="0">
              <a:latin typeface="Calibri" panose="020F0502020204030204" pitchFamily="34" charset="0"/>
            </a:endParaRPr>
          </a:p>
          <a:p>
            <a:pPr marL="82296" indent="0" eaLnBrk="1" fontAlgn="auto" hangingPunct="1">
              <a:spcAft>
                <a:spcPts val="0"/>
              </a:spcAft>
              <a:buFont typeface="Wingdings 2"/>
              <a:buNone/>
              <a:defRPr/>
            </a:pPr>
            <a:endParaRPr lang="en-US" sz="2400" dirty="0" smtClean="0">
              <a:latin typeface="Calibri" panose="020F0502020204030204" pitchFamily="34" charset="0"/>
            </a:endParaRPr>
          </a:p>
          <a:p>
            <a:pPr marL="365760" indent="-283464" eaLnBrk="1" fontAlgn="auto" hangingPunct="1">
              <a:spcAft>
                <a:spcPts val="0"/>
              </a:spcAft>
              <a:buFont typeface="Wingdings 2"/>
              <a:buChar char=""/>
              <a:defRPr/>
            </a:pPr>
            <a:endParaRPr lang="en-US" sz="2400" dirty="0" smtClean="0">
              <a:latin typeface="Calibri" panose="020F0502020204030204" pitchFamily="34" charset="0"/>
            </a:endParaRPr>
          </a:p>
          <a:p>
            <a:pPr marL="402336" lvl="1" indent="0" eaLnBrk="1" fontAlgn="auto" hangingPunct="1">
              <a:spcAft>
                <a:spcPts val="0"/>
              </a:spcAft>
              <a:buFont typeface="Verdana"/>
              <a:buNone/>
              <a:defRPr/>
            </a:pPr>
            <a:endParaRPr lang="en-US" sz="2000" dirty="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a:solidFill>
                  <a:srgbClr val="00B2C2"/>
                </a:solidFill>
                <a:effectLst/>
                <a:latin typeface="Calibri" pitchFamily="34" charset="0"/>
              </a:rPr>
              <a:t>Planning </a:t>
            </a:r>
            <a:r>
              <a:rPr lang="en-US" sz="4400" b="1" dirty="0" smtClean="0">
                <a:solidFill>
                  <a:srgbClr val="00B2C2"/>
                </a:solidFill>
                <a:effectLst/>
                <a:latin typeface="Calibri" pitchFamily="34" charset="0"/>
              </a:rPr>
              <a:t>for a Counselling </a:t>
            </a:r>
            <a:r>
              <a:rPr lang="en-US" sz="4400" b="1" dirty="0">
                <a:solidFill>
                  <a:srgbClr val="00B2C2"/>
                </a:solidFill>
                <a:effectLst/>
                <a:latin typeface="Calibri" pitchFamily="34" charset="0"/>
              </a:rPr>
              <a:t>S</a:t>
            </a:r>
            <a:r>
              <a:rPr lang="en-US" sz="4400" b="1" dirty="0" smtClean="0">
                <a:solidFill>
                  <a:srgbClr val="00B2C2"/>
                </a:solidFill>
                <a:effectLst/>
                <a:latin typeface="Calibri" pitchFamily="34" charset="0"/>
              </a:rPr>
              <a:t>ession</a:t>
            </a:r>
            <a:endParaRPr lang="en-US" sz="4000" dirty="0">
              <a:latin typeface="Calibri" pitchFamily="34" charset="0"/>
            </a:endParaRPr>
          </a:p>
        </p:txBody>
      </p:sp>
      <p:sp>
        <p:nvSpPr>
          <p:cNvPr id="3891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004D27-DB7D-47B0-AF39-B2DFA7618173}" type="slidenum">
              <a:rPr lang="en-GB" altLang="en-US" smtClean="0">
                <a:solidFill>
                  <a:srgbClr val="21B2C9"/>
                </a:solidFill>
                <a:latin typeface="Calibri" panose="020F0502020204030204" pitchFamily="34" charset="0"/>
              </a:rPr>
              <a:pPr/>
              <a:t>14</a:t>
            </a:fld>
            <a:endParaRPr lang="en-GB" altLang="en-US" smtClean="0">
              <a:solidFill>
                <a:srgbClr val="21B2C9"/>
              </a:solidFill>
              <a:latin typeface="Calibri" panose="020F0502020204030204" pitchFamily="34" charset="0"/>
            </a:endParaRPr>
          </a:p>
        </p:txBody>
      </p:sp>
      <p:sp>
        <p:nvSpPr>
          <p:cNvPr id="7" name="Footer Placeholder 2"/>
          <p:cNvSpPr>
            <a:spLocks noGrp="1"/>
          </p:cNvSpPr>
          <p:nvPr>
            <p:ph type="ftr" sz="quarter" idx="10"/>
          </p:nvPr>
        </p:nvSpPr>
        <p:spPr>
          <a:xfrm>
            <a:off x="2819400" y="6305550"/>
            <a:ext cx="5791200" cy="400050"/>
          </a:xfrm>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Tree>
    <p:extLst>
      <p:ext uri="{BB962C8B-B14F-4D97-AF65-F5344CB8AC3E}">
        <p14:creationId xmlns:p14="http://schemas.microsoft.com/office/powerpoint/2010/main" val="3898345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1"/>
          </p:nvPr>
        </p:nvSpPr>
        <p:spPr bwMode="auto">
          <a:xfrm>
            <a:off x="8613775" y="6305550"/>
            <a:ext cx="4572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D444AB-B556-44C1-B3B6-C8B37ADB3810}" type="slidenum">
              <a:rPr lang="en-GB" altLang="en-US" smtClean="0">
                <a:solidFill>
                  <a:srgbClr val="21B2C9"/>
                </a:solidFill>
                <a:latin typeface="Calibri" panose="020F0502020204030204" pitchFamily="34" charset="0"/>
              </a:rPr>
              <a:pPr/>
              <a:t>15</a:t>
            </a:fld>
            <a:endParaRPr lang="en-GB" altLang="en-US" smtClean="0">
              <a:solidFill>
                <a:srgbClr val="21B2C9"/>
              </a:solidFill>
              <a:latin typeface="Calibri" panose="020F0502020204030204" pitchFamily="34" charset="0"/>
            </a:endParaRPr>
          </a:p>
        </p:txBody>
      </p:sp>
      <p:sp>
        <p:nvSpPr>
          <p:cNvPr id="8" name="Title 1"/>
          <p:cNvSpPr txBox="1">
            <a:spLocks/>
          </p:cNvSpPr>
          <p:nvPr/>
        </p:nvSpPr>
        <p:spPr>
          <a:xfrm>
            <a:off x="0" y="0"/>
            <a:ext cx="9144000" cy="6858000"/>
          </a:xfrm>
          <a:prstGeom prst="rect">
            <a:avLst/>
          </a:prstGeom>
          <a:solidFill>
            <a:srgbClr val="00B2C2"/>
          </a:solidFill>
        </p:spPr>
        <p:txBody>
          <a:bodyPr anchor="ctr">
            <a:normAutofit/>
          </a:bodyPr>
          <a:lstStyle/>
          <a:p>
            <a:pPr algn="ctr" eaLnBrk="1" fontAlgn="auto" hangingPunct="1">
              <a:spcAft>
                <a:spcPts val="0"/>
              </a:spcAft>
              <a:defRPr/>
            </a:pPr>
            <a:r>
              <a:rPr lang="en-GB" sz="4300" dirty="0">
                <a:solidFill>
                  <a:schemeClr val="bg1"/>
                </a:solidFill>
                <a:latin typeface="Calibri" panose="020F0502020204030204" pitchFamily="34" charset="0"/>
                <a:ea typeface="+mj-ea"/>
                <a:cs typeface="+mj-cs"/>
              </a:rPr>
              <a:t>Thank you!</a:t>
            </a:r>
            <a:br>
              <a:rPr lang="en-GB" sz="4300" dirty="0">
                <a:solidFill>
                  <a:schemeClr val="bg1"/>
                </a:solidFill>
                <a:latin typeface="Calibri" panose="020F0502020204030204" pitchFamily="34" charset="0"/>
                <a:ea typeface="+mj-ea"/>
                <a:cs typeface="+mj-cs"/>
              </a:rPr>
            </a:br>
            <a:r>
              <a:rPr lang="en-GB" sz="4300" dirty="0">
                <a:solidFill>
                  <a:schemeClr val="bg1"/>
                </a:solidFill>
                <a:latin typeface="Calibri" panose="020F0502020204030204" pitchFamily="34" charset="0"/>
                <a:ea typeface="+mj-ea"/>
                <a:cs typeface="+mj-cs"/>
              </a:rPr>
              <a:t>Questions, additions, </a:t>
            </a:r>
            <a:br>
              <a:rPr lang="en-GB" sz="4300" dirty="0">
                <a:solidFill>
                  <a:schemeClr val="bg1"/>
                </a:solidFill>
                <a:latin typeface="Calibri" panose="020F0502020204030204" pitchFamily="34" charset="0"/>
                <a:ea typeface="+mj-ea"/>
                <a:cs typeface="+mj-cs"/>
              </a:rPr>
            </a:br>
            <a:r>
              <a:rPr lang="en-GB" sz="4300" dirty="0">
                <a:solidFill>
                  <a:schemeClr val="bg1"/>
                </a:solidFill>
                <a:latin typeface="Calibri" panose="020F0502020204030204" pitchFamily="34" charset="0"/>
                <a:ea typeface="+mj-ea"/>
                <a:cs typeface="+mj-cs"/>
              </a:rPr>
              <a:t>and clarifications?</a:t>
            </a:r>
          </a:p>
        </p:txBody>
      </p:sp>
      <p:sp>
        <p:nvSpPr>
          <p:cNvPr id="2" name="Footer Placeholder 1"/>
          <p:cNvSpPr>
            <a:spLocks noGrp="1"/>
          </p:cNvSpPr>
          <p:nvPr>
            <p:ph type="ftr" sz="quarter" idx="10"/>
          </p:nvPr>
        </p:nvSpPr>
        <p:spPr/>
        <p:txBody>
          <a:bodyPr/>
          <a:lstStyle/>
          <a:p>
            <a:pPr>
              <a:defRPr/>
            </a:pPr>
            <a:r>
              <a:rPr lang="en-US"/>
              <a:t>Integrating Nutrition Assessment, Counselling, and Support into Health Service Delivery</a:t>
            </a:r>
            <a:endParaRPr lang="en-GB"/>
          </a:p>
        </p:txBody>
      </p:sp>
    </p:spTree>
    <p:extLst>
      <p:ext uri="{BB962C8B-B14F-4D97-AF65-F5344CB8AC3E}">
        <p14:creationId xmlns:p14="http://schemas.microsoft.com/office/powerpoint/2010/main" val="2592284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Content Placeholder 2"/>
          <p:cNvSpPr>
            <a:spLocks noGrp="1"/>
          </p:cNvSpPr>
          <p:nvPr>
            <p:ph idx="4294967295"/>
          </p:nvPr>
        </p:nvSpPr>
        <p:spPr>
          <a:xfrm>
            <a:off x="533400" y="1600200"/>
            <a:ext cx="7848600" cy="4267200"/>
          </a:xfrm>
          <a:prstGeom prst="rect">
            <a:avLst/>
          </a:prstGeom>
        </p:spPr>
        <p:txBody>
          <a:bodyPr/>
          <a:lstStyle/>
          <a:p>
            <a:pPr marL="80963" indent="0" eaLnBrk="1" hangingPunct="1">
              <a:spcBef>
                <a:spcPts val="0"/>
              </a:spcBef>
              <a:spcAft>
                <a:spcPts val="0"/>
              </a:spcAft>
              <a:buFont typeface="Wingdings 2" panose="05020102010507070707" pitchFamily="18" charset="2"/>
              <a:buNone/>
              <a:defRPr/>
            </a:pPr>
            <a:r>
              <a:rPr lang="en-US" altLang="en-US" sz="3000" dirty="0" smtClean="0">
                <a:latin typeface="Calibri" panose="020F0502020204030204" pitchFamily="34" charset="0"/>
              </a:rPr>
              <a:t>By the end of the session, participants will be able to:</a:t>
            </a:r>
          </a:p>
          <a:p>
            <a:pPr marL="628650" lvl="1" indent="-273050" eaLnBrk="1" hangingPunct="1">
              <a:spcBef>
                <a:spcPts val="0"/>
              </a:spcBef>
              <a:spcAft>
                <a:spcPts val="0"/>
              </a:spcAft>
              <a:buClr>
                <a:schemeClr val="bg2">
                  <a:lumMod val="50000"/>
                </a:schemeClr>
              </a:buClr>
              <a:buFont typeface="Arial" panose="020B0604020202020204" pitchFamily="34" charset="0"/>
              <a:buChar char="•"/>
              <a:defRPr/>
            </a:pPr>
            <a:r>
              <a:rPr lang="en-US" altLang="en-US" dirty="0" smtClean="0">
                <a:latin typeface="Calibri" panose="020F0502020204030204" pitchFamily="34" charset="0"/>
              </a:rPr>
              <a:t>Explain the importance of counselling in nutrition</a:t>
            </a:r>
          </a:p>
          <a:p>
            <a:pPr marL="628650" lvl="1" indent="-273050" eaLnBrk="1" hangingPunct="1">
              <a:spcBef>
                <a:spcPts val="0"/>
              </a:spcBef>
              <a:spcAft>
                <a:spcPts val="0"/>
              </a:spcAft>
              <a:buClr>
                <a:schemeClr val="bg2">
                  <a:lumMod val="50000"/>
                </a:schemeClr>
              </a:buClr>
              <a:buFont typeface="Arial" panose="020B0604020202020204" pitchFamily="34" charset="0"/>
              <a:buChar char="•"/>
              <a:defRPr/>
            </a:pPr>
            <a:r>
              <a:rPr lang="en-US" altLang="en-US" dirty="0" smtClean="0">
                <a:latin typeface="Calibri" panose="020F0502020204030204" pitchFamily="34" charset="0"/>
              </a:rPr>
              <a:t>Describe counselling skills</a:t>
            </a:r>
          </a:p>
          <a:p>
            <a:pPr marL="628650" lvl="1" indent="-273050" eaLnBrk="1" hangingPunct="1">
              <a:spcBef>
                <a:spcPts val="0"/>
              </a:spcBef>
              <a:spcAft>
                <a:spcPts val="0"/>
              </a:spcAft>
              <a:buClr>
                <a:schemeClr val="bg2">
                  <a:lumMod val="50000"/>
                </a:schemeClr>
              </a:buClr>
              <a:buFont typeface="Arial" panose="020B0604020202020204" pitchFamily="34" charset="0"/>
              <a:buChar char="•"/>
              <a:defRPr/>
            </a:pPr>
            <a:r>
              <a:rPr lang="en-US" altLang="en-US" dirty="0" smtClean="0">
                <a:latin typeface="Calibri" panose="020F0502020204030204" pitchFamily="34" charset="0"/>
              </a:rPr>
              <a:t>Demonstrate the ability to counsel in nutrition </a:t>
            </a:r>
          </a:p>
          <a:p>
            <a:pPr marL="80963" indent="0" eaLnBrk="1" hangingPunct="1">
              <a:spcAft>
                <a:spcPts val="2400"/>
              </a:spcAft>
              <a:buFont typeface="Wingdings 2" panose="05020102010507070707" pitchFamily="18" charset="2"/>
              <a:buNone/>
              <a:defRPr/>
            </a:pPr>
            <a:endParaRPr lang="en-US" altLang="en-US" sz="2800" dirty="0" smtClean="0">
              <a:latin typeface="Calibri" panose="020F0502020204030204" pitchFamily="34" charset="0"/>
            </a:endParaRPr>
          </a:p>
          <a:p>
            <a:pPr marL="80963" indent="0" eaLnBrk="1" hangingPunct="1">
              <a:buFont typeface="Wingdings 2" panose="05020102010507070707" pitchFamily="18" charset="2"/>
              <a:buNone/>
              <a:defRPr/>
            </a:pPr>
            <a:endParaRPr lang="en-GB" altLang="en-US" dirty="0" smtClean="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smtClean="0">
                <a:solidFill>
                  <a:srgbClr val="00B2C2"/>
                </a:solidFill>
                <a:effectLst/>
                <a:latin typeface="Calibri" pitchFamily="34" charset="0"/>
              </a:rPr>
              <a:t>Session Objectives</a:t>
            </a:r>
            <a:r>
              <a:rPr lang="en-US" sz="4400" b="1" dirty="0" smtClean="0">
                <a:effectLst/>
                <a:latin typeface="Calibri" pitchFamily="34" charset="0"/>
              </a:rPr>
              <a:t>	</a:t>
            </a:r>
            <a:r>
              <a:rPr lang="en-US" sz="4400" dirty="0" smtClean="0">
                <a:latin typeface="Calibri" pitchFamily="34" charset="0"/>
              </a:rPr>
              <a:t>	</a:t>
            </a:r>
            <a:endParaRPr lang="en-US" sz="4400" dirty="0">
              <a:latin typeface="Calibri" pitchFamily="34" charset="0"/>
            </a:endParaRPr>
          </a:p>
        </p:txBody>
      </p:sp>
      <p:sp>
        <p:nvSpPr>
          <p:cNvPr id="6" name="Footer Placeholder 5"/>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14341"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A38392-3295-44C5-AB01-B22245D8718E}" type="slidenum">
              <a:rPr lang="en-GB" altLang="en-US" smtClean="0">
                <a:solidFill>
                  <a:srgbClr val="21B2C9"/>
                </a:solidFill>
                <a:latin typeface="Calibri" panose="020F0502020204030204" pitchFamily="34" charset="0"/>
              </a:rPr>
              <a:pPr/>
              <a:t>2</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513720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smtClean="0">
                <a:solidFill>
                  <a:srgbClr val="00B2C2"/>
                </a:solidFill>
                <a:effectLst/>
                <a:latin typeface="Calibri" pitchFamily="34" charset="0"/>
              </a:rPr>
              <a:t>Discussion</a:t>
            </a:r>
            <a:endParaRPr lang="en-US" sz="4400" dirty="0">
              <a:latin typeface="Calibri" pitchFamily="34" charset="0"/>
            </a:endParaRPr>
          </a:p>
        </p:txBody>
      </p:sp>
      <p:sp>
        <p:nvSpPr>
          <p:cNvPr id="10243" name="Content Placeholder 2"/>
          <p:cNvSpPr>
            <a:spLocks noGrp="1"/>
          </p:cNvSpPr>
          <p:nvPr>
            <p:ph idx="4294967295"/>
          </p:nvPr>
        </p:nvSpPr>
        <p:spPr>
          <a:xfrm>
            <a:off x="609600" y="1447800"/>
            <a:ext cx="8324850" cy="4800600"/>
          </a:xfrm>
          <a:prstGeom prst="rect">
            <a:avLst/>
          </a:prstGeom>
        </p:spPr>
        <p:txBody>
          <a:bodyPr/>
          <a:lstStyle/>
          <a:p>
            <a:pPr>
              <a:buClr>
                <a:schemeClr val="bg2">
                  <a:lumMod val="50000"/>
                </a:schemeClr>
              </a:buClr>
              <a:buSzPct val="100000"/>
              <a:buFont typeface="Arial" panose="020B0604020202020204" pitchFamily="34" charset="0"/>
              <a:buChar char="•"/>
              <a:defRPr/>
            </a:pPr>
            <a:r>
              <a:rPr lang="en-US" altLang="en-US" dirty="0" smtClean="0">
                <a:latin typeface="Calibri" panose="020F0502020204030204" pitchFamily="34" charset="0"/>
              </a:rPr>
              <a:t>What is counselling?</a:t>
            </a:r>
          </a:p>
          <a:p>
            <a:pPr>
              <a:buClr>
                <a:schemeClr val="bg2">
                  <a:lumMod val="50000"/>
                </a:schemeClr>
              </a:buClr>
              <a:buSzPct val="100000"/>
              <a:buFont typeface="Arial" panose="020B0604020202020204" pitchFamily="34" charset="0"/>
              <a:buChar char="•"/>
              <a:defRPr/>
            </a:pPr>
            <a:r>
              <a:rPr lang="en-US" altLang="en-US" dirty="0" smtClean="0">
                <a:latin typeface="Calibri" panose="020F0502020204030204" pitchFamily="34" charset="0"/>
              </a:rPr>
              <a:t>What are key practices for effective counselling? </a:t>
            </a:r>
          </a:p>
          <a:p>
            <a:pPr>
              <a:buClr>
                <a:schemeClr val="bg2">
                  <a:lumMod val="50000"/>
                </a:schemeClr>
              </a:buClr>
              <a:buSzPct val="100000"/>
              <a:buFont typeface="Arial" panose="020B0604020202020204" pitchFamily="34" charset="0"/>
              <a:buChar char="•"/>
              <a:defRPr/>
            </a:pPr>
            <a:r>
              <a:rPr lang="en-US" altLang="en-US" dirty="0" smtClean="0">
                <a:latin typeface="Calibri" panose="020F0502020204030204" pitchFamily="34" charset="0"/>
              </a:rPr>
              <a:t>What practices should you avoid? </a:t>
            </a:r>
          </a:p>
        </p:txBody>
      </p:sp>
      <p:sp>
        <p:nvSpPr>
          <p:cNvPr id="3" name="Footer Placeholder 2"/>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E402EB-91B9-4358-A6F0-A2451E2D2BAE}" type="slidenum">
              <a:rPr lang="en-GB" altLang="en-US" smtClean="0">
                <a:solidFill>
                  <a:srgbClr val="21B2C9"/>
                </a:solidFill>
                <a:latin typeface="Calibri" panose="020F0502020204030204" pitchFamily="34" charset="0"/>
              </a:rPr>
              <a:pPr/>
              <a:t>3</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3784992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2"/>
          <p:cNvSpPr>
            <a:spLocks noGrp="1"/>
          </p:cNvSpPr>
          <p:nvPr>
            <p:ph idx="4294967295"/>
          </p:nvPr>
        </p:nvSpPr>
        <p:spPr>
          <a:xfrm>
            <a:off x="457200" y="1600200"/>
            <a:ext cx="8077200" cy="4876800"/>
          </a:xfrm>
          <a:prstGeom prst="rect">
            <a:avLst/>
          </a:prstGeom>
        </p:spPr>
        <p:txBody>
          <a:bodyPr/>
          <a:lstStyle/>
          <a:p>
            <a:pPr marL="82550" indent="0" eaLnBrk="1" hangingPunct="1">
              <a:buFont typeface="Wingdings 2" panose="05020102010507070707" pitchFamily="18" charset="2"/>
              <a:buNone/>
              <a:defRPr/>
            </a:pPr>
            <a:r>
              <a:rPr lang="en-US" altLang="en-US" sz="2800" b="1" dirty="0" smtClean="0">
                <a:latin typeface="Calibri" panose="020F0502020204030204" pitchFamily="34" charset="0"/>
              </a:rPr>
              <a:t>Counselling </a:t>
            </a:r>
            <a:r>
              <a:rPr lang="en-US" altLang="en-US" sz="2800" dirty="0" smtClean="0">
                <a:latin typeface="Calibri" panose="020F0502020204030204" pitchFamily="34" charset="0"/>
              </a:rPr>
              <a:t>is </a:t>
            </a:r>
            <a:r>
              <a:rPr lang="en-US" altLang="en-US" sz="2800" dirty="0">
                <a:latin typeface="Calibri" panose="020F0502020204030204" pitchFamily="34" charset="0"/>
              </a:rPr>
              <a:t>a form of interpersonal communication through which </a:t>
            </a:r>
            <a:r>
              <a:rPr lang="en-US" altLang="en-US" sz="2800" dirty="0" smtClean="0">
                <a:latin typeface="Calibri" panose="020F0502020204030204" pitchFamily="34" charset="0"/>
              </a:rPr>
              <a:t>people are helped </a:t>
            </a:r>
            <a:r>
              <a:rPr lang="en-US" altLang="en-US" sz="2800" dirty="0">
                <a:latin typeface="Calibri" panose="020F0502020204030204" pitchFamily="34" charset="0"/>
              </a:rPr>
              <a:t>to assess their current situation and explore ways to address problems</a:t>
            </a:r>
            <a:r>
              <a:rPr lang="en-US" altLang="en-US" sz="2800" dirty="0" smtClean="0">
                <a:latin typeface="Calibri" panose="020F0502020204030204" pitchFamily="34" charset="0"/>
              </a:rPr>
              <a:t>.</a:t>
            </a:r>
          </a:p>
          <a:p>
            <a:pPr marL="82550" indent="0" eaLnBrk="1" hangingPunct="1">
              <a:buFont typeface="Wingdings 2" panose="05020102010507070707" pitchFamily="18" charset="2"/>
              <a:buNone/>
              <a:defRPr/>
            </a:pPr>
            <a:endParaRPr lang="en-US" altLang="en-US" sz="2800" dirty="0" smtClean="0">
              <a:latin typeface="Calibri" panose="020F0502020204030204" pitchFamily="34" charset="0"/>
            </a:endParaRPr>
          </a:p>
          <a:p>
            <a:pPr marL="82296" indent="0">
              <a:buClr>
                <a:schemeClr val="bg2">
                  <a:lumMod val="50000"/>
                </a:schemeClr>
              </a:buClr>
              <a:buSzPct val="100000"/>
              <a:buNone/>
              <a:defRPr/>
            </a:pPr>
            <a:r>
              <a:rPr lang="en-US" sz="2800" dirty="0" smtClean="0">
                <a:latin typeface="Calibri" panose="020F0502020204030204" pitchFamily="34" charset="0"/>
              </a:rPr>
              <a:t>Effective </a:t>
            </a:r>
            <a:r>
              <a:rPr lang="en-US" sz="2800" dirty="0">
                <a:latin typeface="Calibri" panose="020F0502020204030204" pitchFamily="34" charset="0"/>
              </a:rPr>
              <a:t>counselling respects the client’s own thoughts, beliefs, and </a:t>
            </a:r>
            <a:r>
              <a:rPr lang="en-US" sz="2800" dirty="0" smtClean="0">
                <a:latin typeface="Calibri" panose="020F0502020204030204" pitchFamily="34" charset="0"/>
              </a:rPr>
              <a:t>culture.</a:t>
            </a:r>
            <a:endParaRPr lang="en-US" altLang="en-US" sz="2800" dirty="0" smtClean="0">
              <a:latin typeface="Calibri" panose="020F0502020204030204" pitchFamily="34" charset="0"/>
            </a:endParaRPr>
          </a:p>
          <a:p>
            <a:pPr lvl="1" eaLnBrk="1" hangingPunct="1">
              <a:buFont typeface="Courier New" pitchFamily="49" charset="0"/>
              <a:buChar char="o"/>
              <a:defRPr/>
            </a:pPr>
            <a:endParaRPr lang="en-US" altLang="en-US" sz="2000" dirty="0">
              <a:latin typeface="Calibri" panose="020F0502020204030204" pitchFamily="34" charset="0"/>
            </a:endParaRPr>
          </a:p>
          <a:p>
            <a:pPr lvl="1" eaLnBrk="1" hangingPunct="1">
              <a:buFont typeface="Courier New" pitchFamily="49" charset="0"/>
              <a:buChar char="o"/>
              <a:defRPr/>
            </a:pPr>
            <a:endParaRPr lang="en-US" altLang="en-US" sz="2400" dirty="0" smtClean="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a:solidFill>
                  <a:srgbClr val="00B2C2"/>
                </a:solidFill>
                <a:effectLst/>
                <a:latin typeface="Calibri" pitchFamily="34" charset="0"/>
              </a:rPr>
              <a:t>Definition of </a:t>
            </a:r>
            <a:r>
              <a:rPr lang="en-US" sz="4400" b="1" dirty="0" smtClean="0">
                <a:solidFill>
                  <a:srgbClr val="00B2C2"/>
                </a:solidFill>
                <a:effectLst/>
                <a:latin typeface="Calibri" pitchFamily="34" charset="0"/>
              </a:rPr>
              <a:t>Counselling</a:t>
            </a:r>
            <a:endParaRPr lang="en-US" sz="4400" dirty="0">
              <a:latin typeface="Calibri" pitchFamily="34" charset="0"/>
            </a:endParaRPr>
          </a:p>
        </p:txBody>
      </p:sp>
      <p:sp>
        <p:nvSpPr>
          <p:cNvPr id="1843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EA6499-8328-45C0-B04D-97D95153960B}" type="slidenum">
              <a:rPr lang="en-GB" altLang="en-US" smtClean="0">
                <a:solidFill>
                  <a:srgbClr val="21B2C9"/>
                </a:solidFill>
                <a:latin typeface="Calibri" panose="020F0502020204030204" pitchFamily="34" charset="0"/>
              </a:rPr>
              <a:pPr/>
              <a:t>4</a:t>
            </a:fld>
            <a:endParaRPr lang="en-GB" altLang="en-US" dirty="0" smtClean="0">
              <a:solidFill>
                <a:srgbClr val="21B2C9"/>
              </a:solidFill>
              <a:latin typeface="Calibri" panose="020F0502020204030204" pitchFamily="34" charset="0"/>
            </a:endParaRPr>
          </a:p>
        </p:txBody>
      </p:sp>
      <p:sp>
        <p:nvSpPr>
          <p:cNvPr id="4" name="Footer Placeholder 3"/>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Tree>
    <p:extLst>
      <p:ext uri="{BB962C8B-B14F-4D97-AF65-F5344CB8AC3E}">
        <p14:creationId xmlns:p14="http://schemas.microsoft.com/office/powerpoint/2010/main" val="2963558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2"/>
          <p:cNvSpPr>
            <a:spLocks noGrp="1"/>
          </p:cNvSpPr>
          <p:nvPr>
            <p:ph idx="4294967295"/>
          </p:nvPr>
        </p:nvSpPr>
        <p:spPr>
          <a:xfrm>
            <a:off x="609600" y="1524000"/>
            <a:ext cx="7850188" cy="4648200"/>
          </a:xfrm>
          <a:prstGeom prst="rect">
            <a:avLst/>
          </a:prstGeom>
        </p:spPr>
        <p:txBody>
          <a:bodyPr/>
          <a:lstStyle/>
          <a:p>
            <a:pPr marL="82550" indent="0" eaLnBrk="1" hangingPunct="1">
              <a:buFont typeface="Wingdings 2" panose="05020102010507070707" pitchFamily="18" charset="2"/>
              <a:buNone/>
              <a:defRPr/>
            </a:pPr>
            <a:r>
              <a:rPr lang="en-US" altLang="en-US" sz="2500" b="1" dirty="0" smtClean="0">
                <a:latin typeface="Calibri" panose="020F0502020204030204" pitchFamily="34" charset="0"/>
              </a:rPr>
              <a:t>Counselling involves:</a:t>
            </a:r>
          </a:p>
          <a:p>
            <a:pPr marL="569913" lvl="1" indent="-225425" eaLnBrk="1" hangingPunct="1">
              <a:buClr>
                <a:schemeClr val="bg2">
                  <a:lumMod val="50000"/>
                </a:schemeClr>
              </a:buClr>
              <a:buFont typeface="Arial" panose="020B0604020202020204" pitchFamily="34" charset="0"/>
              <a:buChar char="•"/>
              <a:defRPr/>
            </a:pPr>
            <a:r>
              <a:rPr lang="en-US" altLang="en-US" sz="2500" dirty="0" smtClean="0">
                <a:latin typeface="Calibri" panose="020F0502020204030204" pitchFamily="34" charset="0"/>
              </a:rPr>
              <a:t>Helping a person share his/her problems and express concerns</a:t>
            </a:r>
          </a:p>
          <a:p>
            <a:pPr marL="569913" lvl="1" indent="-225425" eaLnBrk="1" hangingPunct="1">
              <a:buClr>
                <a:schemeClr val="bg2">
                  <a:lumMod val="50000"/>
                </a:schemeClr>
              </a:buClr>
              <a:buFont typeface="Arial" panose="020B0604020202020204" pitchFamily="34" charset="0"/>
              <a:buChar char="•"/>
              <a:defRPr/>
            </a:pPr>
            <a:r>
              <a:rPr lang="en-US" sz="2500" dirty="0" smtClean="0">
                <a:latin typeface="Calibri" panose="020F0502020204030204" pitchFamily="34" charset="0"/>
              </a:rPr>
              <a:t>Appreciating the client’s efforts to address the problems (which can strengthen the client’s self-confidence)</a:t>
            </a:r>
          </a:p>
          <a:p>
            <a:pPr marL="569913" lvl="1" indent="-225425" eaLnBrk="1" hangingPunct="1">
              <a:buClr>
                <a:schemeClr val="bg2">
                  <a:lumMod val="50000"/>
                </a:schemeClr>
              </a:buClr>
              <a:buFont typeface="Arial" panose="020B0604020202020204" pitchFamily="34" charset="0"/>
              <a:buChar char="•"/>
              <a:defRPr/>
            </a:pPr>
            <a:r>
              <a:rPr lang="en-US" sz="2500" dirty="0" smtClean="0">
                <a:latin typeface="Calibri" panose="020F0502020204030204" pitchFamily="34" charset="0"/>
              </a:rPr>
              <a:t>Providing information about the problems</a:t>
            </a:r>
          </a:p>
          <a:p>
            <a:pPr marL="569913" lvl="1" indent="-225425" eaLnBrk="1" hangingPunct="1">
              <a:buClr>
                <a:schemeClr val="bg2">
                  <a:lumMod val="50000"/>
                </a:schemeClr>
              </a:buClr>
              <a:buFont typeface="Arial" panose="020B0604020202020204" pitchFamily="34" charset="0"/>
              <a:buChar char="•"/>
              <a:defRPr/>
            </a:pPr>
            <a:r>
              <a:rPr lang="en-US" sz="2500" dirty="0" smtClean="0">
                <a:latin typeface="Calibri" panose="020F0502020204030204" pitchFamily="34" charset="0"/>
              </a:rPr>
              <a:t>Helping a person examine the cause of the problems</a:t>
            </a:r>
          </a:p>
          <a:p>
            <a:pPr marL="569913" lvl="1" indent="-225425" eaLnBrk="1" hangingPunct="1">
              <a:buClr>
                <a:schemeClr val="bg2">
                  <a:lumMod val="50000"/>
                </a:schemeClr>
              </a:buClr>
              <a:buFont typeface="Arial" panose="020B0604020202020204" pitchFamily="34" charset="0"/>
              <a:buChar char="•"/>
              <a:defRPr/>
            </a:pPr>
            <a:r>
              <a:rPr lang="en-US" sz="2500" dirty="0" smtClean="0">
                <a:latin typeface="Calibri" panose="020F0502020204030204" pitchFamily="34" charset="0"/>
              </a:rPr>
              <a:t>Suggesting and exploring possible interventions or action plans to resolve problems or reduce risk </a:t>
            </a:r>
          </a:p>
          <a:p>
            <a:pPr marL="569913" lvl="1" indent="-225425" eaLnBrk="1" hangingPunct="1">
              <a:buClr>
                <a:schemeClr val="bg2">
                  <a:lumMod val="50000"/>
                </a:schemeClr>
              </a:buClr>
              <a:buFont typeface="Arial" panose="020B0604020202020204" pitchFamily="34" charset="0"/>
              <a:buChar char="•"/>
              <a:defRPr/>
            </a:pPr>
            <a:r>
              <a:rPr lang="en-US" sz="2500" dirty="0" smtClean="0">
                <a:latin typeface="Calibri" panose="020F0502020204030204" pitchFamily="34" charset="0"/>
              </a:rPr>
              <a:t>Helping a person make informed decisions</a:t>
            </a:r>
          </a:p>
          <a:p>
            <a:pPr eaLnBrk="1" hangingPunct="1">
              <a:defRPr/>
            </a:pPr>
            <a:endParaRPr lang="en-US" altLang="en-US" sz="2500" dirty="0">
              <a:latin typeface="Calibri" panose="020F0502020204030204" pitchFamily="34" charset="0"/>
            </a:endParaRPr>
          </a:p>
          <a:p>
            <a:pPr marL="82550" indent="0" eaLnBrk="1" hangingPunct="1">
              <a:buFont typeface="Wingdings 2" panose="05020102010507070707" pitchFamily="18" charset="2"/>
              <a:buNone/>
              <a:defRPr/>
            </a:pPr>
            <a:endParaRPr lang="en-US" altLang="en-US" sz="2500" dirty="0" smtClean="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a:solidFill>
                  <a:srgbClr val="00B2C2"/>
                </a:solidFill>
                <a:effectLst/>
                <a:latin typeface="Calibri" pitchFamily="34" charset="0"/>
              </a:rPr>
              <a:t>Definition of </a:t>
            </a:r>
            <a:r>
              <a:rPr lang="en-US" sz="4400" b="1" dirty="0" smtClean="0">
                <a:solidFill>
                  <a:srgbClr val="00B2C2"/>
                </a:solidFill>
                <a:effectLst/>
                <a:latin typeface="Calibri" pitchFamily="34" charset="0"/>
              </a:rPr>
              <a:t>Counselling</a:t>
            </a:r>
            <a:endParaRPr lang="en-US" sz="4400" dirty="0">
              <a:latin typeface="Calibri" pitchFamily="34" charset="0"/>
            </a:endParaRPr>
          </a:p>
        </p:txBody>
      </p:sp>
      <p:sp>
        <p:nvSpPr>
          <p:cNvPr id="3" name="Footer Placeholder 2"/>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2048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6027DF-D847-4901-8321-CBAC5AD0298E}" type="slidenum">
              <a:rPr lang="en-GB" altLang="en-US" smtClean="0">
                <a:solidFill>
                  <a:srgbClr val="21B2C9"/>
                </a:solidFill>
                <a:latin typeface="Calibri" panose="020F0502020204030204" pitchFamily="34" charset="0"/>
              </a:rPr>
              <a:pPr/>
              <a:t>5</a:t>
            </a:fld>
            <a:endParaRPr lang="en-GB" altLang="en-US"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95003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2"/>
          <p:cNvSpPr>
            <a:spLocks noGrp="1"/>
          </p:cNvSpPr>
          <p:nvPr>
            <p:ph idx="4294967295"/>
          </p:nvPr>
        </p:nvSpPr>
        <p:spPr>
          <a:xfrm>
            <a:off x="533400" y="1600200"/>
            <a:ext cx="7926388" cy="4856163"/>
          </a:xfrm>
          <a:prstGeom prst="rect">
            <a:avLst/>
          </a:prstGeom>
        </p:spPr>
        <p:txBody>
          <a:bodyPr/>
          <a:lstStyle/>
          <a:p>
            <a:pPr marL="82550" indent="0" eaLnBrk="1" hangingPunct="1">
              <a:buFont typeface="Wingdings 2" panose="05020102010507070707" pitchFamily="18" charset="2"/>
              <a:buNone/>
              <a:defRPr/>
            </a:pPr>
            <a:r>
              <a:rPr lang="en-US" altLang="en-US" sz="2800" b="1" dirty="0">
                <a:latin typeface="Calibri" panose="020F0502020204030204" pitchFamily="34" charset="0"/>
              </a:rPr>
              <a:t>C</a:t>
            </a:r>
            <a:r>
              <a:rPr lang="en-US" altLang="en-US" sz="2800" b="1" dirty="0" smtClean="0">
                <a:latin typeface="Calibri" panose="020F0502020204030204" pitchFamily="34" charset="0"/>
              </a:rPr>
              <a:t>ounselling is not:</a:t>
            </a:r>
          </a:p>
          <a:p>
            <a:pPr marL="569913" indent="-225425" eaLnBrk="1" hangingPunct="1">
              <a:lnSpc>
                <a:spcPct val="200000"/>
              </a:lnSpc>
              <a:buClr>
                <a:schemeClr val="bg2">
                  <a:lumMod val="50000"/>
                </a:schemeClr>
              </a:buClr>
              <a:buSzPct val="100000"/>
              <a:buFont typeface="Arial" panose="020B0604020202020204" pitchFamily="34" charset="0"/>
              <a:buChar char="•"/>
              <a:defRPr/>
            </a:pPr>
            <a:r>
              <a:rPr lang="en-US" sz="2800" dirty="0" smtClean="0">
                <a:latin typeface="Calibri" panose="020F0502020204030204" pitchFamily="34" charset="0"/>
              </a:rPr>
              <a:t>Telling </a:t>
            </a:r>
            <a:r>
              <a:rPr lang="en-US" sz="2800" dirty="0">
                <a:latin typeface="Calibri" panose="020F0502020204030204" pitchFamily="34" charset="0"/>
              </a:rPr>
              <a:t>a client what you think he/she should do</a:t>
            </a:r>
          </a:p>
          <a:p>
            <a:pPr marL="569913" indent="-225425" eaLnBrk="1" hangingPunct="1">
              <a:lnSpc>
                <a:spcPct val="200000"/>
              </a:lnSpc>
              <a:buClr>
                <a:schemeClr val="bg2">
                  <a:lumMod val="50000"/>
                </a:schemeClr>
              </a:buClr>
              <a:buSzPct val="100000"/>
              <a:buFont typeface="Arial" panose="020B0604020202020204" pitchFamily="34" charset="0"/>
              <a:buChar char="•"/>
              <a:defRPr/>
            </a:pPr>
            <a:r>
              <a:rPr lang="en-US" sz="2800" dirty="0">
                <a:latin typeface="Calibri" panose="020F0502020204030204" pitchFamily="34" charset="0"/>
              </a:rPr>
              <a:t>Pushing the client toward </a:t>
            </a:r>
            <a:r>
              <a:rPr lang="en-US" sz="2800" dirty="0" smtClean="0">
                <a:latin typeface="Calibri" panose="020F0502020204030204" pitchFamily="34" charset="0"/>
              </a:rPr>
              <a:t>a </a:t>
            </a:r>
            <a:r>
              <a:rPr lang="en-US" sz="2800" dirty="0">
                <a:latin typeface="Calibri" panose="020F0502020204030204" pitchFamily="34" charset="0"/>
              </a:rPr>
              <a:t>particular action</a:t>
            </a:r>
          </a:p>
          <a:p>
            <a:pPr marL="569913" indent="-225425" eaLnBrk="1" hangingPunct="1">
              <a:lnSpc>
                <a:spcPct val="200000"/>
              </a:lnSpc>
              <a:buClr>
                <a:schemeClr val="bg2">
                  <a:lumMod val="50000"/>
                </a:schemeClr>
              </a:buClr>
              <a:buSzPct val="100000"/>
              <a:buFont typeface="Arial" panose="020B0604020202020204" pitchFamily="34" charset="0"/>
              <a:buChar char="•"/>
              <a:defRPr/>
            </a:pPr>
            <a:r>
              <a:rPr lang="en-US" sz="2800" dirty="0">
                <a:latin typeface="Calibri" panose="020F0502020204030204" pitchFamily="34" charset="0"/>
              </a:rPr>
              <a:t>Arguing with the client</a:t>
            </a:r>
          </a:p>
          <a:p>
            <a:pPr eaLnBrk="1" hangingPunct="1">
              <a:defRPr/>
            </a:pPr>
            <a:endParaRPr lang="en-US" altLang="en-US" sz="2800" b="1" dirty="0" smtClean="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400" b="1" dirty="0">
                <a:solidFill>
                  <a:srgbClr val="00B2C2"/>
                </a:solidFill>
                <a:effectLst/>
                <a:latin typeface="Calibri" pitchFamily="34" charset="0"/>
              </a:rPr>
              <a:t>Definition of </a:t>
            </a:r>
            <a:r>
              <a:rPr lang="en-US" sz="4400" b="1" dirty="0" smtClean="0">
                <a:solidFill>
                  <a:srgbClr val="00B2C2"/>
                </a:solidFill>
                <a:effectLst/>
                <a:latin typeface="Calibri" pitchFamily="34" charset="0"/>
              </a:rPr>
              <a:t>Counselling</a:t>
            </a:r>
            <a:endParaRPr lang="en-US" sz="4400" dirty="0">
              <a:latin typeface="Calibri" pitchFamily="34" charset="0"/>
            </a:endParaRPr>
          </a:p>
        </p:txBody>
      </p:sp>
      <p:sp>
        <p:nvSpPr>
          <p:cNvPr id="3" name="Footer Placeholder 2"/>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2253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09008B-70F0-48BE-9C00-2D7633C758A5}" type="slidenum">
              <a:rPr lang="en-GB" altLang="en-US" smtClean="0">
                <a:solidFill>
                  <a:srgbClr val="21B2C9"/>
                </a:solidFill>
                <a:latin typeface="Calibri" panose="020F0502020204030204" pitchFamily="34" charset="0"/>
              </a:rPr>
              <a:pPr/>
              <a:t>6</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213829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43000"/>
            <a:ext cx="8915400" cy="5715000"/>
          </a:xfrm>
          <a:prstGeom prst="rect">
            <a:avLst/>
          </a:prstGeom>
        </p:spPr>
        <p:txBody>
          <a:bodyPr>
            <a:normAutofit/>
          </a:bodyPr>
          <a:lstStyle/>
          <a:p>
            <a:pPr marL="569913" indent="-225425" eaLnBrk="1" hangingPunct="1">
              <a:lnSpc>
                <a:spcPct val="150000"/>
              </a:lnSpc>
              <a:buClr>
                <a:schemeClr val="bg2">
                  <a:lumMod val="50000"/>
                </a:schemeClr>
              </a:buClr>
              <a:buSzPct val="100000"/>
              <a:buFont typeface="Arial" panose="020B0604020202020204" pitchFamily="34" charset="0"/>
              <a:buChar char="•"/>
              <a:defRPr/>
            </a:pPr>
            <a:r>
              <a:rPr lang="en-US" sz="2500" b="1" dirty="0" smtClean="0">
                <a:latin typeface="Calibri" panose="020F0502020204030204" pitchFamily="34" charset="0"/>
              </a:rPr>
              <a:t>Helps </a:t>
            </a:r>
            <a:r>
              <a:rPr lang="en-US" sz="2500" b="1" dirty="0">
                <a:latin typeface="Calibri" panose="020F0502020204030204" pitchFamily="34" charset="0"/>
              </a:rPr>
              <a:t>the health </a:t>
            </a:r>
            <a:r>
              <a:rPr lang="en-US" sz="2500" b="1" dirty="0" smtClean="0">
                <a:latin typeface="Calibri" panose="020F0502020204030204" pitchFamily="34" charset="0"/>
              </a:rPr>
              <a:t>worker:</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Understand </a:t>
            </a:r>
            <a:r>
              <a:rPr lang="en-US" sz="2100" dirty="0">
                <a:latin typeface="Calibri" panose="020F0502020204030204" pitchFamily="34" charset="0"/>
              </a:rPr>
              <a:t>the client’s feeding practices</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Identify </a:t>
            </a:r>
            <a:r>
              <a:rPr lang="en-US" sz="2100" dirty="0">
                <a:latin typeface="Calibri" panose="020F0502020204030204" pitchFamily="34" charset="0"/>
              </a:rPr>
              <a:t>actions to address the </a:t>
            </a:r>
            <a:r>
              <a:rPr lang="en-US" sz="2100" dirty="0" smtClean="0">
                <a:latin typeface="Calibri" panose="020F0502020204030204" pitchFamily="34" charset="0"/>
              </a:rPr>
              <a:t>problem</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Identify factors that influence a patient’s practices</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Understand </a:t>
            </a:r>
            <a:r>
              <a:rPr lang="en-US" sz="2100" dirty="0">
                <a:latin typeface="Calibri" panose="020F0502020204030204" pitchFamily="34" charset="0"/>
              </a:rPr>
              <a:t>barriers </a:t>
            </a:r>
            <a:endParaRPr lang="en-US" sz="2100" dirty="0" smtClean="0">
              <a:latin typeface="Calibri" panose="020F0502020204030204" pitchFamily="34" charset="0"/>
            </a:endParaRPr>
          </a:p>
          <a:p>
            <a:pPr marL="569913" indent="-225425">
              <a:lnSpc>
                <a:spcPct val="150000"/>
              </a:lnSpc>
              <a:buClr>
                <a:schemeClr val="bg2">
                  <a:lumMod val="50000"/>
                </a:schemeClr>
              </a:buClr>
              <a:buSzPct val="100000"/>
              <a:buFont typeface="Arial" panose="020B0604020202020204" pitchFamily="34" charset="0"/>
              <a:buChar char="•"/>
              <a:defRPr/>
            </a:pPr>
            <a:r>
              <a:rPr lang="en-US" sz="2500" b="1" dirty="0">
                <a:latin typeface="Calibri" panose="020F0502020204030204" pitchFamily="34" charset="0"/>
              </a:rPr>
              <a:t>Helps the patient:</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Understand </a:t>
            </a:r>
            <a:r>
              <a:rPr lang="en-US" sz="2100" dirty="0">
                <a:latin typeface="Calibri" panose="020F0502020204030204" pitchFamily="34" charset="0"/>
              </a:rPr>
              <a:t>the feeding problem, </a:t>
            </a:r>
            <a:r>
              <a:rPr lang="en-US" sz="2100" dirty="0" smtClean="0">
                <a:latin typeface="Calibri" panose="020F0502020204030204" pitchFamily="34" charset="0"/>
              </a:rPr>
              <a:t>causes, and </a:t>
            </a:r>
            <a:r>
              <a:rPr lang="en-US" sz="2100" dirty="0">
                <a:latin typeface="Calibri" panose="020F0502020204030204" pitchFamily="34" charset="0"/>
              </a:rPr>
              <a:t>consequences</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Identify </a:t>
            </a:r>
            <a:r>
              <a:rPr lang="en-US" sz="2100" dirty="0">
                <a:latin typeface="Calibri" panose="020F0502020204030204" pitchFamily="34" charset="0"/>
              </a:rPr>
              <a:t>possibilities for food availability and preparation</a:t>
            </a:r>
          </a:p>
          <a:p>
            <a:pPr marL="961708" lvl="1" indent="-342900">
              <a:lnSpc>
                <a:spcPct val="150000"/>
              </a:lnSpc>
              <a:buClr>
                <a:schemeClr val="bg2">
                  <a:lumMod val="50000"/>
                </a:schemeClr>
              </a:buClr>
              <a:buSzPct val="100000"/>
              <a:defRPr/>
            </a:pPr>
            <a:r>
              <a:rPr lang="en-US" sz="2100" dirty="0" smtClean="0">
                <a:latin typeface="Calibri" panose="020F0502020204030204" pitchFamily="34" charset="0"/>
              </a:rPr>
              <a:t>Strengthen </a:t>
            </a:r>
            <a:r>
              <a:rPr lang="en-US" sz="2100" dirty="0">
                <a:latin typeface="Calibri" panose="020F0502020204030204" pitchFamily="34" charset="0"/>
              </a:rPr>
              <a:t>self-confidence and </a:t>
            </a:r>
            <a:r>
              <a:rPr lang="en-US" sz="2100" dirty="0" smtClean="0">
                <a:latin typeface="Calibri" panose="020F0502020204030204" pitchFamily="34" charset="0"/>
              </a:rPr>
              <a:t>build trust</a:t>
            </a:r>
            <a:endParaRPr lang="en-US" sz="2100" dirty="0">
              <a:latin typeface="Calibri" panose="020F0502020204030204" pitchFamily="34" charset="0"/>
            </a:endParaRPr>
          </a:p>
        </p:txBody>
      </p:sp>
      <p:sp>
        <p:nvSpPr>
          <p:cNvPr id="5" name="Title 1"/>
          <p:cNvSpPr txBox="1">
            <a:spLocks/>
          </p:cNvSpPr>
          <p:nvPr/>
        </p:nvSpPr>
        <p:spPr>
          <a:xfrm>
            <a:off x="0" y="114300"/>
            <a:ext cx="9144000" cy="1028700"/>
          </a:xfrm>
          <a:prstGeom prst="rect">
            <a:avLst/>
          </a:prstGeom>
          <a:solidFill>
            <a:srgbClr val="E5F4F5"/>
          </a:solidFill>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000" b="1" dirty="0">
                <a:solidFill>
                  <a:srgbClr val="00B2C2"/>
                </a:solidFill>
                <a:effectLst/>
                <a:latin typeface="Calibri" pitchFamily="34" charset="0"/>
              </a:rPr>
              <a:t>Importance of </a:t>
            </a:r>
            <a:r>
              <a:rPr lang="en-US" sz="4000" b="1" dirty="0" smtClean="0">
                <a:solidFill>
                  <a:srgbClr val="00B2C2"/>
                </a:solidFill>
                <a:effectLst/>
                <a:latin typeface="Calibri" pitchFamily="34" charset="0"/>
              </a:rPr>
              <a:t>Nutrition Counselling</a:t>
            </a:r>
            <a:endParaRPr lang="en-US" sz="4000" dirty="0">
              <a:latin typeface="Calibri" pitchFamily="34" charset="0"/>
            </a:endParaRPr>
          </a:p>
        </p:txBody>
      </p:sp>
      <p:sp>
        <p:nvSpPr>
          <p:cNvPr id="4" name="Footer Placeholder 3"/>
          <p:cNvSpPr>
            <a:spLocks noGrp="1"/>
          </p:cNvSpPr>
          <p:nvPr>
            <p:ph type="ftr" sz="quarter" idx="10"/>
          </p:nvPr>
        </p:nvSpPr>
        <p:spPr>
          <a:xfrm>
            <a:off x="2822448" y="6305550"/>
            <a:ext cx="5791200" cy="400050"/>
          </a:xfrm>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2458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FE8A36-6CCC-4DC5-9794-4616C1FDA19E}" type="slidenum">
              <a:rPr lang="en-GB" altLang="en-US" smtClean="0">
                <a:solidFill>
                  <a:srgbClr val="21B2C9"/>
                </a:solidFill>
                <a:latin typeface="Calibri" panose="020F0502020204030204" pitchFamily="34" charset="0"/>
              </a:rPr>
              <a:pPr/>
              <a:t>7</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444418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371600"/>
            <a:ext cx="8153400" cy="5334000"/>
          </a:xfrm>
          <a:prstGeom prst="rect">
            <a:avLst/>
          </a:prstGeom>
        </p:spPr>
        <p:txBody>
          <a:bodyPr>
            <a:normAutofit/>
          </a:bodyPr>
          <a:lstStyle/>
          <a:p>
            <a:pPr marL="82296" indent="0" eaLnBrk="1" fontAlgn="auto" hangingPunct="1">
              <a:spcAft>
                <a:spcPts val="0"/>
              </a:spcAft>
              <a:buFont typeface="Wingdings 2"/>
              <a:buNone/>
              <a:defRPr/>
            </a:pPr>
            <a:r>
              <a:rPr lang="en-US" sz="2500" b="1" dirty="0" smtClean="0">
                <a:latin typeface="Calibri" panose="020F0502020204030204" pitchFamily="34" charset="0"/>
              </a:rPr>
              <a:t>The approach uses the following steps:</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smtClean="0">
                <a:latin typeface="Calibri" panose="020F0502020204030204" pitchFamily="34" charset="0"/>
              </a:rPr>
              <a:t>Greet</a:t>
            </a:r>
            <a:r>
              <a:rPr lang="en-US" sz="2500" dirty="0" smtClean="0">
                <a:latin typeface="Calibri" panose="020F0502020204030204" pitchFamily="34" charset="0"/>
              </a:rPr>
              <a:t> </a:t>
            </a:r>
            <a:r>
              <a:rPr lang="en-US" sz="2500" dirty="0">
                <a:latin typeface="Calibri" panose="020F0502020204030204" pitchFamily="34" charset="0"/>
              </a:rPr>
              <a:t>the client (and develop rapport</a:t>
            </a:r>
            <a:r>
              <a:rPr lang="en-US" sz="2500" dirty="0" smtClean="0">
                <a:latin typeface="Calibri" panose="020F0502020204030204" pitchFamily="34" charset="0"/>
              </a:rPr>
              <a:t>)</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smtClean="0">
                <a:latin typeface="Calibri" panose="020F0502020204030204" pitchFamily="34" charset="0"/>
              </a:rPr>
              <a:t>Ask</a:t>
            </a:r>
            <a:r>
              <a:rPr lang="en-US" sz="2500" dirty="0" smtClean="0">
                <a:latin typeface="Calibri" panose="020F0502020204030204" pitchFamily="34" charset="0"/>
              </a:rPr>
              <a:t> </a:t>
            </a:r>
            <a:r>
              <a:rPr lang="en-US" sz="2500" dirty="0">
                <a:latin typeface="Calibri" panose="020F0502020204030204" pitchFamily="34" charset="0"/>
              </a:rPr>
              <a:t>how the client feels about his/her nutritional status and food intake</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a:latin typeface="Calibri" panose="020F0502020204030204" pitchFamily="34" charset="0"/>
              </a:rPr>
              <a:t>Tell</a:t>
            </a:r>
            <a:r>
              <a:rPr lang="en-US" sz="2500" dirty="0">
                <a:latin typeface="Calibri" panose="020F0502020204030204" pitchFamily="34" charset="0"/>
              </a:rPr>
              <a:t> the client about </a:t>
            </a:r>
            <a:r>
              <a:rPr lang="en-US" sz="2500" dirty="0" smtClean="0">
                <a:latin typeface="Calibri" panose="020F0502020204030204" pitchFamily="34" charset="0"/>
              </a:rPr>
              <a:t>options for addressing </a:t>
            </a:r>
            <a:r>
              <a:rPr lang="en-US" sz="2500" dirty="0">
                <a:latin typeface="Calibri" panose="020F0502020204030204" pitchFamily="34" charset="0"/>
              </a:rPr>
              <a:t>his/her nutritional problem(s)</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a:latin typeface="Calibri" panose="020F0502020204030204" pitchFamily="34" charset="0"/>
              </a:rPr>
              <a:t>Help</a:t>
            </a:r>
            <a:r>
              <a:rPr lang="en-US" sz="2500" dirty="0">
                <a:latin typeface="Calibri" panose="020F0502020204030204" pitchFamily="34" charset="0"/>
              </a:rPr>
              <a:t> the client make informed choices</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a:latin typeface="Calibri" panose="020F0502020204030204" pitchFamily="34" charset="0"/>
              </a:rPr>
              <a:t>Explain</a:t>
            </a:r>
            <a:r>
              <a:rPr lang="en-US" sz="2500" dirty="0">
                <a:latin typeface="Calibri" panose="020F0502020204030204" pitchFamily="34" charset="0"/>
              </a:rPr>
              <a:t> fully the choice(s) the client has made</a:t>
            </a:r>
          </a:p>
          <a:p>
            <a:pPr marL="569913" indent="-225425" eaLnBrk="1" fontAlgn="auto" hangingPunct="1">
              <a:spcAft>
                <a:spcPts val="0"/>
              </a:spcAft>
              <a:buClr>
                <a:schemeClr val="bg2">
                  <a:lumMod val="50000"/>
                </a:schemeClr>
              </a:buClr>
              <a:buSzPct val="100000"/>
              <a:buFont typeface="Arial" panose="020B0604020202020204" pitchFamily="34" charset="0"/>
              <a:buChar char="•"/>
              <a:defRPr/>
            </a:pPr>
            <a:r>
              <a:rPr lang="en-US" sz="2500" b="1" dirty="0">
                <a:latin typeface="Calibri" panose="020F0502020204030204" pitchFamily="34" charset="0"/>
              </a:rPr>
              <a:t>Reassure</a:t>
            </a:r>
            <a:r>
              <a:rPr lang="en-US" sz="2500" dirty="0">
                <a:latin typeface="Calibri" panose="020F0502020204030204" pitchFamily="34" charset="0"/>
              </a:rPr>
              <a:t> </a:t>
            </a:r>
            <a:r>
              <a:rPr lang="en-US" sz="2500" dirty="0" smtClean="0">
                <a:latin typeface="Calibri" panose="020F0502020204030204" pitchFamily="34" charset="0"/>
              </a:rPr>
              <a:t>the client about her/his choices and </a:t>
            </a:r>
            <a:r>
              <a:rPr lang="en-US" sz="2500" dirty="0">
                <a:latin typeface="Calibri" panose="020F0502020204030204" pitchFamily="34" charset="0"/>
              </a:rPr>
              <a:t>give a </a:t>
            </a:r>
            <a:r>
              <a:rPr lang="en-US" sz="2500" b="1" dirty="0">
                <a:latin typeface="Calibri" panose="020F0502020204030204" pitchFamily="34" charset="0"/>
              </a:rPr>
              <a:t>return</a:t>
            </a:r>
            <a:r>
              <a:rPr lang="en-US" sz="2500" dirty="0">
                <a:latin typeface="Calibri" panose="020F0502020204030204" pitchFamily="34" charset="0"/>
              </a:rPr>
              <a:t> date for the next visit</a:t>
            </a:r>
          </a:p>
          <a:p>
            <a:pPr marL="82296" indent="0" eaLnBrk="1" fontAlgn="auto" hangingPunct="1">
              <a:spcAft>
                <a:spcPts val="0"/>
              </a:spcAft>
              <a:buFont typeface="Wingdings 2"/>
              <a:buNone/>
              <a:defRPr/>
            </a:pPr>
            <a:endParaRPr lang="en-US" sz="2500" dirty="0" smtClean="0">
              <a:latin typeface="Calibri" panose="020F0502020204030204" pitchFamily="34" charset="0"/>
            </a:endParaRPr>
          </a:p>
          <a:p>
            <a:pPr marL="365760" indent="-283464" eaLnBrk="1" fontAlgn="auto" hangingPunct="1">
              <a:spcAft>
                <a:spcPts val="0"/>
              </a:spcAft>
              <a:buFont typeface="Wingdings 2"/>
              <a:buChar char=""/>
              <a:defRPr/>
            </a:pPr>
            <a:endParaRPr lang="en-US" sz="2500" dirty="0" smtClean="0">
              <a:latin typeface="Calibri" panose="020F0502020204030204" pitchFamily="34" charset="0"/>
            </a:endParaRPr>
          </a:p>
          <a:p>
            <a:pPr marL="402336" lvl="1" indent="0" eaLnBrk="1" fontAlgn="auto" hangingPunct="1">
              <a:spcAft>
                <a:spcPts val="0"/>
              </a:spcAft>
              <a:buFont typeface="Verdana"/>
              <a:buNone/>
              <a:defRPr/>
            </a:pPr>
            <a:endParaRPr lang="en-US" sz="2500" dirty="0">
              <a:latin typeface="Calibri" panose="020F0502020204030204" pitchFamily="34" charset="0"/>
            </a:endParaRPr>
          </a:p>
        </p:txBody>
      </p:sp>
      <p:sp>
        <p:nvSpPr>
          <p:cNvPr id="5" name="Title 1"/>
          <p:cNvSpPr txBox="1">
            <a:spLocks/>
          </p:cNvSpPr>
          <p:nvPr/>
        </p:nvSpPr>
        <p:spPr>
          <a:xfrm>
            <a:off x="0" y="1524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defRPr/>
            </a:pPr>
            <a:r>
              <a:rPr lang="en-US" sz="4000" b="1" dirty="0">
                <a:solidFill>
                  <a:srgbClr val="00B2C2"/>
                </a:solidFill>
                <a:effectLst/>
                <a:latin typeface="Calibri" pitchFamily="34" charset="0"/>
              </a:rPr>
              <a:t>Counselling Approach: GATHER </a:t>
            </a:r>
          </a:p>
        </p:txBody>
      </p:sp>
      <p:sp>
        <p:nvSpPr>
          <p:cNvPr id="4" name="Footer Placeholder 3"/>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2662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A6AC28-376D-4359-B766-10BA653F9E29}" type="slidenum">
              <a:rPr lang="en-GB" altLang="en-US" smtClean="0">
                <a:solidFill>
                  <a:srgbClr val="21B2C9"/>
                </a:solidFill>
                <a:latin typeface="Calibri" panose="020F0502020204030204" pitchFamily="34" charset="0"/>
              </a:rPr>
              <a:pPr/>
              <a:t>8</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719123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47800"/>
            <a:ext cx="7848600" cy="5105400"/>
          </a:xfrm>
          <a:prstGeom prst="rect">
            <a:avLst/>
          </a:prstGeom>
        </p:spPr>
        <p:txBody>
          <a:bodyPr>
            <a:normAutofit lnSpcReduction="10000"/>
          </a:bodyPr>
          <a:lstStyle/>
          <a:p>
            <a:pPr marL="82296" indent="0" eaLnBrk="1" fontAlgn="auto" hangingPunct="1">
              <a:lnSpc>
                <a:spcPct val="120000"/>
              </a:lnSpc>
              <a:spcAft>
                <a:spcPts val="0"/>
              </a:spcAft>
              <a:buFont typeface="Wingdings 2"/>
              <a:buNone/>
              <a:defRPr/>
            </a:pPr>
            <a:r>
              <a:rPr lang="en-US" sz="2500" dirty="0" smtClean="0">
                <a:latin typeface="Calibri" panose="020F0502020204030204" pitchFamily="34" charset="0"/>
              </a:rPr>
              <a:t>Active listening includes:</a:t>
            </a:r>
            <a:endParaRPr lang="en-US" sz="2500" dirty="0" smtClean="0">
              <a:solidFill>
                <a:schemeClr val="bg2">
                  <a:lumMod val="50000"/>
                </a:schemeClr>
              </a:solidFill>
              <a:latin typeface="Calibri" panose="020F0502020204030204" pitchFamily="34" charset="0"/>
            </a:endParaRPr>
          </a:p>
          <a:p>
            <a:pPr marL="569913" indent="-225425" eaLnBrk="1" fontAlgn="auto" hangingPunct="1">
              <a:lnSpc>
                <a:spcPct val="120000"/>
              </a:lnSpc>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Nonverbal </a:t>
            </a:r>
            <a:r>
              <a:rPr lang="en-US" sz="2500" dirty="0">
                <a:latin typeface="Calibri" panose="020F0502020204030204" pitchFamily="34" charset="0"/>
              </a:rPr>
              <a:t>communication</a:t>
            </a:r>
          </a:p>
          <a:p>
            <a:pPr marL="569913" indent="-225425" eaLnBrk="1" fontAlgn="auto" hangingPunct="1">
              <a:lnSpc>
                <a:spcPct val="120000"/>
              </a:lnSpc>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‘Open’ </a:t>
            </a:r>
            <a:r>
              <a:rPr lang="en-US" sz="2500" dirty="0">
                <a:latin typeface="Calibri" panose="020F0502020204030204" pitchFamily="34" charset="0"/>
              </a:rPr>
              <a:t>questions</a:t>
            </a:r>
          </a:p>
          <a:p>
            <a:pPr marL="569913" indent="-225425" eaLnBrk="1" fontAlgn="auto" hangingPunct="1">
              <a:lnSpc>
                <a:spcPct val="120000"/>
              </a:lnSpc>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‘Reflecting back’ what </a:t>
            </a:r>
            <a:r>
              <a:rPr lang="en-US" sz="2500" dirty="0">
                <a:latin typeface="Calibri" panose="020F0502020204030204" pitchFamily="34" charset="0"/>
              </a:rPr>
              <a:t>the client says</a:t>
            </a:r>
          </a:p>
          <a:p>
            <a:pPr marL="569913" indent="-225425" eaLnBrk="1" fontAlgn="auto" hangingPunct="1">
              <a:lnSpc>
                <a:spcPct val="120000"/>
              </a:lnSpc>
              <a:spcAft>
                <a:spcPts val="0"/>
              </a:spcAft>
              <a:buClr>
                <a:schemeClr val="bg2">
                  <a:lumMod val="50000"/>
                </a:schemeClr>
              </a:buClr>
              <a:buSzPct val="100000"/>
              <a:buFont typeface="Arial" panose="020B0604020202020204" pitchFamily="34" charset="0"/>
              <a:buChar char="•"/>
              <a:defRPr/>
            </a:pPr>
            <a:r>
              <a:rPr lang="en-US" sz="2500" dirty="0" smtClean="0">
                <a:latin typeface="Calibri" panose="020F0502020204030204" pitchFamily="34" charset="0"/>
              </a:rPr>
              <a:t>Empathy</a:t>
            </a:r>
            <a:endParaRPr lang="en-US" sz="2500" dirty="0">
              <a:latin typeface="Calibri" panose="020F0502020204030204" pitchFamily="34" charset="0"/>
            </a:endParaRPr>
          </a:p>
          <a:p>
            <a:pPr marL="569913" indent="-225425" eaLnBrk="1" fontAlgn="auto" hangingPunct="1">
              <a:lnSpc>
                <a:spcPct val="120000"/>
              </a:lnSpc>
              <a:spcAft>
                <a:spcPts val="0"/>
              </a:spcAft>
              <a:buClr>
                <a:schemeClr val="bg2">
                  <a:lumMod val="50000"/>
                </a:schemeClr>
              </a:buClr>
              <a:buSzPct val="100000"/>
              <a:buFont typeface="Arial" panose="020B0604020202020204" pitchFamily="34" charset="0"/>
              <a:buChar char="•"/>
              <a:defRPr/>
            </a:pPr>
            <a:r>
              <a:rPr lang="en-US" sz="2500" dirty="0" err="1" smtClean="0">
                <a:latin typeface="Calibri" panose="020F0502020204030204" pitchFamily="34" charset="0"/>
              </a:rPr>
              <a:t>Nonjudging</a:t>
            </a:r>
            <a:r>
              <a:rPr lang="en-US" sz="2500" dirty="0" smtClean="0">
                <a:latin typeface="Calibri" panose="020F0502020204030204" pitchFamily="34" charset="0"/>
              </a:rPr>
              <a:t> words</a:t>
            </a:r>
          </a:p>
          <a:p>
            <a:pPr marL="344488" indent="0" eaLnBrk="1" fontAlgn="auto" hangingPunct="1">
              <a:lnSpc>
                <a:spcPct val="120000"/>
              </a:lnSpc>
              <a:spcAft>
                <a:spcPts val="0"/>
              </a:spcAft>
              <a:buClr>
                <a:schemeClr val="bg2">
                  <a:lumMod val="50000"/>
                </a:schemeClr>
              </a:buClr>
              <a:buSzPct val="100000"/>
              <a:buNone/>
              <a:defRPr/>
            </a:pPr>
            <a:endParaRPr lang="en-US" sz="2500" dirty="0">
              <a:latin typeface="Calibri" panose="020F0502020204030204" pitchFamily="34" charset="0"/>
            </a:endParaRPr>
          </a:p>
          <a:p>
            <a:pPr marL="82296" indent="0">
              <a:buNone/>
              <a:defRPr/>
            </a:pPr>
            <a:r>
              <a:rPr lang="en-US" sz="2500" dirty="0">
                <a:latin typeface="Calibri" panose="020F0502020204030204" pitchFamily="34" charset="0"/>
              </a:rPr>
              <a:t>Helps </a:t>
            </a:r>
            <a:r>
              <a:rPr lang="en-US" sz="2500" dirty="0" smtClean="0">
                <a:latin typeface="Calibri" panose="020F0502020204030204" pitchFamily="34" charset="0"/>
              </a:rPr>
              <a:t>counsellors build </a:t>
            </a:r>
            <a:r>
              <a:rPr lang="en-US" sz="2500" dirty="0">
                <a:latin typeface="Calibri" panose="020F0502020204030204" pitchFamily="34" charset="0"/>
              </a:rPr>
              <a:t>rapport with a client and learn about her/his  beliefs, level of knowledge,  feelings, and </a:t>
            </a:r>
            <a:r>
              <a:rPr lang="en-US" sz="2500" dirty="0" smtClean="0">
                <a:latin typeface="Calibri" panose="020F0502020204030204" pitchFamily="34" charset="0"/>
              </a:rPr>
              <a:t>practices/behaviors </a:t>
            </a:r>
            <a:r>
              <a:rPr lang="en-US" sz="2500" dirty="0">
                <a:latin typeface="Calibri" panose="020F0502020204030204" pitchFamily="34" charset="0"/>
              </a:rPr>
              <a:t>that might affect the client’s nutritional status. </a:t>
            </a:r>
          </a:p>
          <a:p>
            <a:pPr marL="82296" indent="0" eaLnBrk="1" fontAlgn="auto" hangingPunct="1">
              <a:spcAft>
                <a:spcPts val="0"/>
              </a:spcAft>
              <a:buFont typeface="Wingdings 2"/>
              <a:buNone/>
              <a:defRPr/>
            </a:pPr>
            <a:endParaRPr lang="en-US" sz="2500" dirty="0" smtClean="0">
              <a:latin typeface="Calibri" panose="020F0502020204030204" pitchFamily="34" charset="0"/>
            </a:endParaRPr>
          </a:p>
          <a:p>
            <a:pPr marL="365760" indent="-283464" eaLnBrk="1" fontAlgn="auto" hangingPunct="1">
              <a:spcAft>
                <a:spcPts val="0"/>
              </a:spcAft>
              <a:buFont typeface="Wingdings 2"/>
              <a:buChar char=""/>
              <a:defRPr/>
            </a:pPr>
            <a:endParaRPr lang="en-US" sz="2500" dirty="0" smtClean="0">
              <a:latin typeface="Calibri" panose="020F0502020204030204" pitchFamily="34" charset="0"/>
            </a:endParaRPr>
          </a:p>
          <a:p>
            <a:pPr marL="402336" lvl="1" indent="0" eaLnBrk="1" fontAlgn="auto" hangingPunct="1">
              <a:spcAft>
                <a:spcPts val="0"/>
              </a:spcAft>
              <a:buFont typeface="Verdana"/>
              <a:buNone/>
              <a:defRPr/>
            </a:pPr>
            <a:endParaRPr lang="en-US" sz="2500" dirty="0">
              <a:latin typeface="Calibri" panose="020F0502020204030204" pitchFamily="34" charset="0"/>
            </a:endParaRPr>
          </a:p>
        </p:txBody>
      </p:sp>
      <p:sp>
        <p:nvSpPr>
          <p:cNvPr id="5" name="Title 1"/>
          <p:cNvSpPr txBox="1">
            <a:spLocks/>
          </p:cNvSpPr>
          <p:nvPr/>
        </p:nvSpPr>
        <p:spPr>
          <a:xfrm>
            <a:off x="0" y="304800"/>
            <a:ext cx="9144000" cy="1028700"/>
          </a:xfrm>
          <a:prstGeom prst="rect">
            <a:avLst/>
          </a:prstGeom>
          <a:solidFill>
            <a:srgbClr val="E5F4F5"/>
          </a:solidFill>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indent="457200">
              <a:lnSpc>
                <a:spcPct val="80000"/>
              </a:lnSpc>
              <a:defRPr/>
            </a:pPr>
            <a:r>
              <a:rPr lang="en-US" sz="4200" b="1" dirty="0">
                <a:solidFill>
                  <a:srgbClr val="00B2C2"/>
                </a:solidFill>
                <a:effectLst/>
                <a:latin typeface="Calibri" pitchFamily="34" charset="0"/>
              </a:rPr>
              <a:t>Counselling Skills: Active Listening</a:t>
            </a:r>
          </a:p>
        </p:txBody>
      </p:sp>
      <p:sp>
        <p:nvSpPr>
          <p:cNvPr id="4" name="Footer Placeholder 3"/>
          <p:cNvSpPr>
            <a:spLocks noGrp="1"/>
          </p:cNvSpPr>
          <p:nvPr>
            <p:ph type="ftr" sz="quarter" idx="10"/>
          </p:nvPr>
        </p:nvSpPr>
        <p:spPr/>
        <p:txBody>
          <a:bodyPr/>
          <a:lstStyle/>
          <a:p>
            <a:pPr>
              <a:defRPr/>
            </a:pPr>
            <a:r>
              <a:rPr lang="en-US" dirty="0">
                <a:latin typeface="Calibri" panose="020F0502020204030204" pitchFamily="34" charset="0"/>
              </a:rPr>
              <a:t>Integrating Nutrition Assessment, Counselling, and Support into Health Service Delivery</a:t>
            </a:r>
            <a:endParaRPr lang="en-GB" dirty="0">
              <a:latin typeface="Calibri" panose="020F0502020204030204" pitchFamily="34" charset="0"/>
            </a:endParaRPr>
          </a:p>
        </p:txBody>
      </p:sp>
      <p:sp>
        <p:nvSpPr>
          <p:cNvPr id="2867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43C24E-0FDE-4342-BE7D-732202BE0FF8}" type="slidenum">
              <a:rPr lang="en-GB" altLang="en-US" smtClean="0">
                <a:solidFill>
                  <a:srgbClr val="21B2C9"/>
                </a:solidFill>
                <a:latin typeface="Calibri" panose="020F0502020204030204" pitchFamily="34" charset="0"/>
              </a:rPr>
              <a:pPr/>
              <a:t>9</a:t>
            </a:fld>
            <a:endParaRPr lang="en-GB" altLang="en-US" dirty="0" smtClean="0">
              <a:solidFill>
                <a:srgbClr val="21B2C9"/>
              </a:solidFill>
              <a:latin typeface="Calibri" panose="020F0502020204030204" pitchFamily="34" charset="0"/>
            </a:endParaRPr>
          </a:p>
        </p:txBody>
      </p:sp>
    </p:spTree>
    <p:extLst>
      <p:ext uri="{BB962C8B-B14F-4D97-AF65-F5344CB8AC3E}">
        <p14:creationId xmlns:p14="http://schemas.microsoft.com/office/powerpoint/2010/main" val="1874374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2830</TotalTime>
  <Words>1549</Words>
  <Application>Microsoft Office PowerPoint</Application>
  <PresentationFormat>On-screen Show (4:3)</PresentationFormat>
  <Paragraphs>173</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Gill Sans MT</vt:lpstr>
      <vt:lpstr>Verdana</vt:lpstr>
      <vt:lpstr>Wingdings 2</vt:lpstr>
      <vt:lpstr>Solstice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LiteOS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Nutrition Assessment, Counselling, and Support into Health Service Delivery, Training Course for Facility-Based Health Providers. Session 1.6, Counselling Skills for Nutrition</dc:title>
  <dc:creator>USAID;FANTA;FHI 360</dc:creator>
  <cp:lastModifiedBy>Jennifer Loving</cp:lastModifiedBy>
  <cp:revision>256</cp:revision>
  <cp:lastPrinted>2014-02-03T13:55:15Z</cp:lastPrinted>
  <dcterms:created xsi:type="dcterms:W3CDTF">2013-01-17T06:21:44Z</dcterms:created>
  <dcterms:modified xsi:type="dcterms:W3CDTF">2016-03-09T18:02:07Z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